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7"/>
  </p:notesMasterIdLst>
  <p:sldIdLst>
    <p:sldId id="266" r:id="rId2"/>
    <p:sldId id="268" r:id="rId3"/>
    <p:sldId id="286" r:id="rId4"/>
    <p:sldId id="256" r:id="rId5"/>
    <p:sldId id="258" r:id="rId6"/>
    <p:sldId id="257" r:id="rId7"/>
    <p:sldId id="272" r:id="rId8"/>
    <p:sldId id="288" r:id="rId9"/>
    <p:sldId id="283" r:id="rId10"/>
    <p:sldId id="293" r:id="rId11"/>
    <p:sldId id="275" r:id="rId12"/>
    <p:sldId id="282" r:id="rId13"/>
    <p:sldId id="296" r:id="rId14"/>
    <p:sldId id="297" r:id="rId15"/>
    <p:sldId id="310" r:id="rId16"/>
    <p:sldId id="309" r:id="rId17"/>
    <p:sldId id="301" r:id="rId18"/>
    <p:sldId id="302" r:id="rId19"/>
    <p:sldId id="303" r:id="rId20"/>
    <p:sldId id="304" r:id="rId21"/>
    <p:sldId id="312" r:id="rId22"/>
    <p:sldId id="307" r:id="rId23"/>
    <p:sldId id="267" r:id="rId24"/>
    <p:sldId id="281" r:id="rId25"/>
    <p:sldId id="27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94" autoAdjust="0"/>
  </p:normalViewPr>
  <p:slideViewPr>
    <p:cSldViewPr>
      <p:cViewPr varScale="1">
        <p:scale>
          <a:sx n="70" d="100"/>
          <a:sy n="70" d="100"/>
        </p:scale>
        <p:origin x="-137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D82C09-62EA-4A87-8FA5-8AC8A9C3FFD7}" type="datetimeFigureOut">
              <a:rPr lang="en-IN" smtClean="0"/>
              <a:pPr/>
              <a:t>17-05-2018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C974D0-68F1-402E-8589-DE9F46143B2C}" type="slidenum">
              <a:rPr lang="en-IN" smtClean="0"/>
              <a:pPr/>
              <a:t>‹#›</a:t>
            </a:fld>
            <a:endParaRPr lang="en-IN"/>
          </a:p>
        </p:txBody>
      </p:sp>
    </p:spTree>
    <p:extLst>
      <p:ext uri="{BB962C8B-B14F-4D97-AF65-F5344CB8AC3E}">
        <p14:creationId xmlns:p14="http://schemas.microsoft.com/office/powerpoint/2010/main" val="3687954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2C974D0-68F1-402E-8589-DE9F46143B2C}" type="slidenum">
              <a:rPr lang="en-IN" smtClean="0"/>
              <a:pPr/>
              <a:t>2</a:t>
            </a:fld>
            <a:endParaRPr lang="en-IN"/>
          </a:p>
        </p:txBody>
      </p:sp>
    </p:spTree>
    <p:extLst>
      <p:ext uri="{BB962C8B-B14F-4D97-AF65-F5344CB8AC3E}">
        <p14:creationId xmlns:p14="http://schemas.microsoft.com/office/powerpoint/2010/main" val="21194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To design a Movie Recommender System using deep neural network </a:t>
            </a:r>
          </a:p>
          <a:p>
            <a:pPr>
              <a:buNone/>
            </a:pPr>
            <a:endParaRPr lang="en-IN" dirty="0" smtClean="0"/>
          </a:p>
          <a:p>
            <a:r>
              <a:rPr lang="en-US" dirty="0" smtClean="0"/>
              <a:t>The main objective of this project is to develop a neural network model which will be trained on the basis of the training datasets  and try to learn the interests and choices of the user on the previous ratings for different movies. The neural network will we henceforth tested of the validation dataset and the mean square error will be calculated. The benchmark is set at 0.90 which will be tried to improve the loss error.</a:t>
            </a:r>
          </a:p>
          <a:p>
            <a:endParaRPr lang="en-IN" dirty="0"/>
          </a:p>
        </p:txBody>
      </p:sp>
      <p:sp>
        <p:nvSpPr>
          <p:cNvPr id="4" name="Slide Number Placeholder 3"/>
          <p:cNvSpPr>
            <a:spLocks noGrp="1"/>
          </p:cNvSpPr>
          <p:nvPr>
            <p:ph type="sldNum" sz="quarter" idx="10"/>
          </p:nvPr>
        </p:nvSpPr>
        <p:spPr/>
        <p:txBody>
          <a:bodyPr/>
          <a:lstStyle/>
          <a:p>
            <a:fld id="{B2C974D0-68F1-402E-8589-DE9F46143B2C}" type="slidenum">
              <a:rPr lang="en-IN" smtClean="0"/>
              <a:pPr/>
              <a:t>3</a:t>
            </a:fld>
            <a:endParaRPr lang="en-IN"/>
          </a:p>
        </p:txBody>
      </p:sp>
    </p:spTree>
    <p:extLst>
      <p:ext uri="{BB962C8B-B14F-4D97-AF65-F5344CB8AC3E}">
        <p14:creationId xmlns:p14="http://schemas.microsoft.com/office/powerpoint/2010/main" val="238937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2C974D0-68F1-402E-8589-DE9F46143B2C}" type="slidenum">
              <a:rPr lang="en-IN" smtClean="0"/>
              <a:pPr/>
              <a:t>4</a:t>
            </a:fld>
            <a:endParaRPr lang="en-IN"/>
          </a:p>
        </p:txBody>
      </p:sp>
    </p:spTree>
    <p:extLst>
      <p:ext uri="{BB962C8B-B14F-4D97-AF65-F5344CB8AC3E}">
        <p14:creationId xmlns:p14="http://schemas.microsoft.com/office/powerpoint/2010/main" val="2517887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Based on the users’ likes and movie history, the movie recommender system will give suggestions for similar kind of movies to watch.</a:t>
            </a:r>
          </a:p>
          <a:p>
            <a:pPr fontAlgn="base"/>
            <a:r>
              <a:rPr lang="en-IN" dirty="0" smtClean="0"/>
              <a:t>Recommend many products from different categories based on what you are browsing and pull those products in front of you which you are likely to buy to lure you into buying the combo..</a:t>
            </a:r>
          </a:p>
          <a:p>
            <a:r>
              <a:rPr lang="en-IN" dirty="0" smtClean="0"/>
              <a:t>Increase average order value i.e., to up-sell and cross-sell customers by providing product suggestions based on the items in their shopping cart or below products they’re currently looking at on-site.</a:t>
            </a:r>
            <a:r>
              <a:rPr lang="en-IN" i="1" dirty="0" smtClean="0"/>
              <a:t/>
            </a:r>
            <a:br>
              <a:rPr lang="en-IN" i="1" dirty="0" smtClean="0"/>
            </a:br>
            <a:endParaRPr lang="en-IN" dirty="0" smtClean="0"/>
          </a:p>
          <a:p>
            <a:pPr marL="109728" indent="0">
              <a:buNone/>
            </a:pPr>
            <a:endParaRPr lang="en-IN" dirty="0" smtClean="0"/>
          </a:p>
          <a:p>
            <a:endParaRPr lang="en-IN" dirty="0"/>
          </a:p>
        </p:txBody>
      </p:sp>
      <p:sp>
        <p:nvSpPr>
          <p:cNvPr id="4" name="Slide Number Placeholder 3"/>
          <p:cNvSpPr>
            <a:spLocks noGrp="1"/>
          </p:cNvSpPr>
          <p:nvPr>
            <p:ph type="sldNum" sz="quarter" idx="10"/>
          </p:nvPr>
        </p:nvSpPr>
        <p:spPr/>
        <p:txBody>
          <a:bodyPr/>
          <a:lstStyle/>
          <a:p>
            <a:fld id="{B2C974D0-68F1-402E-8589-DE9F46143B2C}" type="slidenum">
              <a:rPr lang="en-IN" smtClean="0"/>
              <a:pPr/>
              <a:t>6</a:t>
            </a:fld>
            <a:endParaRPr lang="en-IN"/>
          </a:p>
        </p:txBody>
      </p:sp>
    </p:spTree>
    <p:extLst>
      <p:ext uri="{BB962C8B-B14F-4D97-AF65-F5344CB8AC3E}">
        <p14:creationId xmlns:p14="http://schemas.microsoft.com/office/powerpoint/2010/main" val="2606381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2C974D0-68F1-402E-8589-DE9F46143B2C}" type="slidenum">
              <a:rPr lang="en-IN" smtClean="0"/>
              <a:pPr/>
              <a:t>7</a:t>
            </a:fld>
            <a:endParaRPr lang="en-IN"/>
          </a:p>
        </p:txBody>
      </p:sp>
    </p:spTree>
    <p:extLst>
      <p:ext uri="{BB962C8B-B14F-4D97-AF65-F5344CB8AC3E}">
        <p14:creationId xmlns:p14="http://schemas.microsoft.com/office/powerpoint/2010/main" val="2468073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PHASE 1:</a:t>
            </a:r>
          </a:p>
          <a:p>
            <a:pPr>
              <a:buNone/>
            </a:pPr>
            <a:r>
              <a:rPr lang="en-US" dirty="0" smtClean="0"/>
              <a:t>-Propagation forward</a:t>
            </a:r>
          </a:p>
          <a:p>
            <a:pPr>
              <a:buNone/>
            </a:pPr>
            <a:r>
              <a:rPr lang="en-US" dirty="0" smtClean="0"/>
              <a:t>-Calculation of the cost</a:t>
            </a:r>
          </a:p>
          <a:p>
            <a:pPr>
              <a:buNone/>
            </a:pPr>
            <a:r>
              <a:rPr lang="en-US" dirty="0" smtClean="0"/>
              <a:t>-Propagation of the output activations back through the network and generate deltas.</a:t>
            </a:r>
          </a:p>
          <a:p>
            <a:r>
              <a:rPr lang="en-US" dirty="0" smtClean="0"/>
              <a:t>PHASE 2:</a:t>
            </a:r>
          </a:p>
          <a:p>
            <a:pPr>
              <a:buFontTx/>
              <a:buChar char="-"/>
            </a:pPr>
            <a:r>
              <a:rPr lang="en-US" dirty="0" smtClean="0"/>
              <a:t>Find gradient of weight by multiplying weight’s output delta and input activation</a:t>
            </a:r>
          </a:p>
          <a:p>
            <a:pPr>
              <a:buFontTx/>
              <a:buChar char="-"/>
            </a:pPr>
            <a:r>
              <a:rPr lang="en-US" dirty="0" smtClean="0"/>
              <a:t>Subtract a ratio of weight’s  gradient and update new weight.</a:t>
            </a:r>
          </a:p>
          <a:p>
            <a:endParaRPr lang="en-US" dirty="0" smtClean="0"/>
          </a:p>
          <a:p>
            <a:r>
              <a:rPr lang="en-US" dirty="0" smtClean="0"/>
              <a:t>We do the sum of products of inputs(X) and their corresponding Weights(W) and apply a Activation function f(x) to it to get the output of that layer and feed it as an input to the next layer.</a:t>
            </a:r>
          </a:p>
          <a:p>
            <a:r>
              <a:rPr lang="en-US" dirty="0" smtClean="0"/>
              <a:t>Examples are:</a:t>
            </a:r>
          </a:p>
          <a:p>
            <a:r>
              <a:rPr lang="en-US" dirty="0" smtClean="0"/>
              <a:t>Sigmoid function (</a:t>
            </a:r>
            <a:r>
              <a:rPr lang="el-GR" dirty="0" smtClean="0"/>
              <a:t>σ): </a:t>
            </a:r>
            <a:r>
              <a:rPr lang="en-US" dirty="0" smtClean="0"/>
              <a:t>g(z) = 1 / (1 + e^{-z}). </a:t>
            </a:r>
          </a:p>
          <a:p>
            <a:r>
              <a:rPr lang="en-US" dirty="0" smtClean="0"/>
              <a:t>Rectified Linear Unit (</a:t>
            </a:r>
            <a:r>
              <a:rPr lang="en-US" dirty="0" err="1" smtClean="0"/>
              <a:t>ReLU</a:t>
            </a:r>
            <a:r>
              <a:rPr lang="en-US" dirty="0" smtClean="0"/>
              <a:t>): g(z) = max{0, z}</a:t>
            </a:r>
          </a:p>
          <a:p>
            <a:r>
              <a:rPr lang="en-US" dirty="0" smtClean="0"/>
              <a:t>Leaky Rectified Linear Unit: g(z) = max{α*z, z}.</a:t>
            </a:r>
          </a:p>
          <a:p>
            <a:endParaRPr lang="en-IN" dirty="0"/>
          </a:p>
        </p:txBody>
      </p:sp>
      <p:sp>
        <p:nvSpPr>
          <p:cNvPr id="4" name="Slide Number Placeholder 3"/>
          <p:cNvSpPr>
            <a:spLocks noGrp="1"/>
          </p:cNvSpPr>
          <p:nvPr>
            <p:ph type="sldNum" sz="quarter" idx="10"/>
          </p:nvPr>
        </p:nvSpPr>
        <p:spPr/>
        <p:txBody>
          <a:bodyPr/>
          <a:lstStyle/>
          <a:p>
            <a:fld id="{B2C974D0-68F1-402E-8589-DE9F46143B2C}" type="slidenum">
              <a:rPr lang="en-IN" smtClean="0"/>
              <a:pPr/>
              <a:t>9</a:t>
            </a:fld>
            <a:endParaRPr lang="en-IN"/>
          </a:p>
        </p:txBody>
      </p:sp>
    </p:spTree>
    <p:extLst>
      <p:ext uri="{BB962C8B-B14F-4D97-AF65-F5344CB8AC3E}">
        <p14:creationId xmlns:p14="http://schemas.microsoft.com/office/powerpoint/2010/main" val="3234428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We</a:t>
            </a:r>
            <a:r>
              <a:rPr lang="en-IN" baseline="0" dirty="0" smtClean="0"/>
              <a:t> have pushed the code to </a:t>
            </a:r>
            <a:r>
              <a:rPr lang="en-IN" baseline="0" dirty="0" err="1" smtClean="0"/>
              <a:t>github</a:t>
            </a:r>
            <a:r>
              <a:rPr lang="en-IN" baseline="0" dirty="0" smtClean="0"/>
              <a:t> and all three of us contributed to it.</a:t>
            </a:r>
            <a:endParaRPr lang="en-IN" dirty="0"/>
          </a:p>
        </p:txBody>
      </p:sp>
      <p:sp>
        <p:nvSpPr>
          <p:cNvPr id="4" name="Slide Number Placeholder 3"/>
          <p:cNvSpPr>
            <a:spLocks noGrp="1"/>
          </p:cNvSpPr>
          <p:nvPr>
            <p:ph type="sldNum" sz="quarter" idx="10"/>
          </p:nvPr>
        </p:nvSpPr>
        <p:spPr/>
        <p:txBody>
          <a:bodyPr/>
          <a:lstStyle/>
          <a:p>
            <a:fld id="{B2C974D0-68F1-402E-8589-DE9F46143B2C}" type="slidenum">
              <a:rPr lang="en-IN" smtClean="0"/>
              <a:pPr/>
              <a:t>13</a:t>
            </a:fld>
            <a:endParaRPr lang="en-IN"/>
          </a:p>
        </p:txBody>
      </p:sp>
    </p:spTree>
    <p:extLst>
      <p:ext uri="{BB962C8B-B14F-4D97-AF65-F5344CB8AC3E}">
        <p14:creationId xmlns:p14="http://schemas.microsoft.com/office/powerpoint/2010/main" val="451369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the best </a:t>
            </a:r>
            <a:r>
              <a:rPr lang="en-US" dirty="0" err="1" smtClean="0"/>
              <a:t>val_loss</a:t>
            </a:r>
            <a:r>
              <a:rPr lang="en-US" dirty="0" smtClean="0"/>
              <a:t> value of 0.8279 as shown above.</a:t>
            </a:r>
          </a:p>
          <a:p>
            <a:r>
              <a:rPr lang="en-US" dirty="0" smtClean="0"/>
              <a:t>As we can see above that our model beats the benchmark easily. We have improved the loss of our initial model from 0.9 to 0.82 which is very significant for large datasets.</a:t>
            </a:r>
          </a:p>
          <a:p>
            <a:endParaRPr lang="en-IN" dirty="0"/>
          </a:p>
        </p:txBody>
      </p:sp>
      <p:sp>
        <p:nvSpPr>
          <p:cNvPr id="4" name="Slide Number Placeholder 3"/>
          <p:cNvSpPr>
            <a:spLocks noGrp="1"/>
          </p:cNvSpPr>
          <p:nvPr>
            <p:ph type="sldNum" sz="quarter" idx="10"/>
          </p:nvPr>
        </p:nvSpPr>
        <p:spPr/>
        <p:txBody>
          <a:bodyPr/>
          <a:lstStyle/>
          <a:p>
            <a:fld id="{B2C974D0-68F1-402E-8589-DE9F46143B2C}" type="slidenum">
              <a:rPr lang="en-IN" smtClean="0"/>
              <a:pPr/>
              <a:t>21</a:t>
            </a:fld>
            <a:endParaRPr lang="en-IN"/>
          </a:p>
        </p:txBody>
      </p:sp>
    </p:spTree>
    <p:extLst>
      <p:ext uri="{BB962C8B-B14F-4D97-AF65-F5344CB8AC3E}">
        <p14:creationId xmlns:p14="http://schemas.microsoft.com/office/powerpoint/2010/main" val="74812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E859BFC-F7B7-4AF2-AA39-669DF1ED7B25}" type="datetime1">
              <a:rPr lang="en-IN" smtClean="0"/>
              <a:pPr/>
              <a:t>17-05-2018</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8515214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4F119F-DB7F-4425-B937-9F0D3CEF9995}" type="datetime1">
              <a:rPr lang="en-IN" smtClean="0"/>
              <a:pPr/>
              <a:t>17-05-2018</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6879270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B5AFC1-1CF9-479D-A496-F5116F088D07}" type="datetime1">
              <a:rPr lang="en-IN" smtClean="0"/>
              <a:pPr/>
              <a:t>17-05-2018</a:t>
            </a:fld>
            <a:endParaRPr lang="en-IN"/>
          </a:p>
        </p:txBody>
      </p:sp>
      <p:sp>
        <p:nvSpPr>
          <p:cNvPr id="5" name="Footer Placeholder 4"/>
          <p:cNvSpPr>
            <a:spLocks noGrp="1"/>
          </p:cNvSpPr>
          <p:nvPr>
            <p:ph type="ftr" sz="quarter" idx="11"/>
          </p:nvPr>
        </p:nvSpPr>
        <p:spPr/>
        <p:txBody>
          <a:bodyPr/>
          <a:lstStyle/>
          <a:p>
            <a:endParaRPr lang="en-I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B777EE4-7873-465D-AB7F-4A84C85A4E78}" type="slidenum">
              <a:rPr lang="en-IN" smtClean="0"/>
              <a:pPr/>
              <a:t>‹#›</a:t>
            </a:fld>
            <a:endParaRPr lang="en-IN"/>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02944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05BEC09-CCB3-4CFE-8EF0-582467E0FDDE}" type="datetime1">
              <a:rPr lang="en-IN" smtClean="0"/>
              <a:pPr/>
              <a:t>17-05-2018</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27282313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C70538E7-7422-4A51-9D5C-DC48EC258B44}" type="datetime1">
              <a:rPr lang="en-IN" smtClean="0"/>
              <a:pPr/>
              <a:t>17-05-2018</a:t>
            </a:fld>
            <a:endParaRPr lang="en-IN"/>
          </a:p>
        </p:txBody>
      </p:sp>
      <p:sp>
        <p:nvSpPr>
          <p:cNvPr id="6" name="Footer Placeholder 5"/>
          <p:cNvSpPr>
            <a:spLocks noGrp="1"/>
          </p:cNvSpPr>
          <p:nvPr>
            <p:ph type="ftr" sz="quarter" idx="11"/>
          </p:nvPr>
        </p:nvSpPr>
        <p:spPr/>
        <p:txBody>
          <a:bodyPr/>
          <a:lstStyle/>
          <a:p>
            <a:endParaRPr lang="en-I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B777EE4-7873-465D-AB7F-4A84C85A4E78}" type="slidenum">
              <a:rPr lang="en-IN" smtClean="0"/>
              <a:pPr/>
              <a:t>‹#›</a:t>
            </a:fld>
            <a:endParaRPr lang="en-IN"/>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945073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5019293-9728-4850-AE47-262704EEFA08}" type="datetime1">
              <a:rPr lang="en-IN" smtClean="0"/>
              <a:pPr/>
              <a:t>17-05-2018</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42292701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5BD9719-2C3F-4B5E-BAA6-3F112C97E02B}" type="datetime1">
              <a:rPr lang="en-IN" smtClean="0"/>
              <a:pPr/>
              <a:t>17-05-2018</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8583647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AD5859E-4A6A-43D9-AF9C-C63561C49D0A}" type="datetime1">
              <a:rPr lang="en-IN" smtClean="0"/>
              <a:pPr/>
              <a:t>17-05-2018</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9977388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A88A70-4C17-4BA8-AA5F-6C3CB6D3378A}" type="datetime1">
              <a:rPr lang="en-IN" smtClean="0"/>
              <a:pPr/>
              <a:t>17-05-2018</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15156798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EC54AA-958E-43AA-B94D-0008BCA54742}" type="datetime1">
              <a:rPr lang="en-IN" smtClean="0"/>
              <a:pPr/>
              <a:t>17-05-2018</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3701126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1B22FAA-DDBF-4045-9EBA-72C27F5148EF}" type="datetime1">
              <a:rPr lang="en-IN" smtClean="0"/>
              <a:pPr/>
              <a:t>17-05-2018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37144254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BC5AAC6-9333-4B0F-9688-3B76FBCC00BE}" type="datetime1">
              <a:rPr lang="en-IN" smtClean="0"/>
              <a:pPr/>
              <a:t>17-05-2018</a:t>
            </a:fld>
            <a:endParaRPr lang="en-IN"/>
          </a:p>
        </p:txBody>
      </p:sp>
      <p:sp>
        <p:nvSpPr>
          <p:cNvPr id="8" name="Footer Placeholder 7"/>
          <p:cNvSpPr>
            <a:spLocks noGrp="1"/>
          </p:cNvSpPr>
          <p:nvPr>
            <p:ph type="ftr" sz="quarter" idx="11"/>
          </p:nvPr>
        </p:nvSpPr>
        <p:spPr/>
        <p:txBody>
          <a:bodyPr/>
          <a:lstStyle/>
          <a:p>
            <a:endParaRPr lang="en-I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387110655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CF8CB4-B740-48E4-87A3-6FEA9699CC68}" type="datetime1">
              <a:rPr lang="en-IN" smtClean="0"/>
              <a:pPr/>
              <a:t>17-05-2018</a:t>
            </a:fld>
            <a:endParaRPr lang="en-IN"/>
          </a:p>
        </p:txBody>
      </p:sp>
      <p:sp>
        <p:nvSpPr>
          <p:cNvPr id="4" name="Footer Placeholder 3"/>
          <p:cNvSpPr>
            <a:spLocks noGrp="1"/>
          </p:cNvSpPr>
          <p:nvPr>
            <p:ph type="ftr" sz="quarter" idx="11"/>
          </p:nvPr>
        </p:nvSpPr>
        <p:spPr/>
        <p:txBody>
          <a:bodyPr/>
          <a:lstStyle/>
          <a:p>
            <a:endParaRPr lang="en-I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33369439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96A67B-9B18-46BB-8776-6522B781AB80}" type="datetime1">
              <a:rPr lang="en-IN" smtClean="0"/>
              <a:pPr/>
              <a:t>17-05-2018</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15280758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C3DB5-0941-4DF0-94FB-5CE55B145BA0}" type="datetime1">
              <a:rPr lang="en-IN" smtClean="0"/>
              <a:pPr/>
              <a:t>17-05-2018</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10101772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5F3B37-9651-4590-A853-978C2A31E2CD}" type="datetime1">
              <a:rPr lang="en-IN" smtClean="0"/>
              <a:pPr/>
              <a:t>17-05-2018</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B777EE4-7873-465D-AB7F-4A84C85A4E78}" type="slidenum">
              <a:rPr lang="en-IN" smtClean="0"/>
              <a:pPr/>
              <a:t>‹#›</a:t>
            </a:fld>
            <a:endParaRPr lang="en-IN"/>
          </a:p>
        </p:txBody>
      </p:sp>
    </p:spTree>
    <p:extLst>
      <p:ext uri="{BB962C8B-B14F-4D97-AF65-F5344CB8AC3E}">
        <p14:creationId xmlns:p14="http://schemas.microsoft.com/office/powerpoint/2010/main" val="11579215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A0F4DB91-90D9-4294-8A96-12490712EB73}" type="datetime1">
              <a:rPr lang="en-IN" smtClean="0"/>
              <a:pPr/>
              <a:t>17-05-2018</a:t>
            </a:fld>
            <a:endParaRPr lang="en-I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7B777EE4-7873-465D-AB7F-4A84C85A4E78}" type="slidenum">
              <a:rPr lang="en-IN" smtClean="0"/>
              <a:pPr/>
              <a:t>‹#›</a:t>
            </a:fld>
            <a:endParaRPr lang="en-IN"/>
          </a:p>
        </p:txBody>
      </p:sp>
    </p:spTree>
    <p:extLst>
      <p:ext uri="{BB962C8B-B14F-4D97-AF65-F5344CB8AC3E}">
        <p14:creationId xmlns:p14="http://schemas.microsoft.com/office/powerpoint/2010/main" val="330690290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2536" y="1955427"/>
            <a:ext cx="9856862" cy="707886"/>
          </a:xfrm>
          <a:prstGeom prst="rect">
            <a:avLst/>
          </a:prstGeom>
          <a:noFill/>
        </p:spPr>
        <p:txBody>
          <a:bodyPr wrap="square" lIns="91440" tIns="45720" rIns="91440" bIns="45720">
            <a:spAutoFit/>
          </a:bodyPr>
          <a:lstStyle/>
          <a:p>
            <a:pPr algn="ctr"/>
            <a:r>
              <a:rPr lang="en-US"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Movie </a:t>
            </a: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R</a:t>
            </a:r>
            <a:r>
              <a:rPr lang="en-US"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ecommendation </a:t>
            </a: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a:t>
            </a:r>
            <a:r>
              <a:rPr lang="en-US"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ystem</a:t>
            </a:r>
            <a:endParaRPr lang="en-US" sz="40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3074" name="Picture 2" descr="C:\Users\Shikhar\Desktop\project\nitjs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4801"/>
            <a:ext cx="864096" cy="10462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259632" y="190538"/>
            <a:ext cx="7200800" cy="954107"/>
          </a:xfrm>
          <a:prstGeom prst="rect">
            <a:avLst/>
          </a:prstGeom>
          <a:noFill/>
        </p:spPr>
        <p:txBody>
          <a:bodyPr wrap="square" rtlCol="0">
            <a:spAutoFit/>
          </a:bodyPr>
          <a:lstStyle/>
          <a:p>
            <a:r>
              <a:rPr lang="en-IN" sz="2800" b="1" dirty="0" smtClean="0"/>
              <a:t>National Institute of Technology, </a:t>
            </a:r>
          </a:p>
          <a:p>
            <a:r>
              <a:rPr lang="en-IN" sz="2800" b="1" dirty="0" smtClean="0"/>
              <a:t>Jamshedpur</a:t>
            </a:r>
            <a:endParaRPr lang="en-IN" sz="2800" b="1" dirty="0"/>
          </a:p>
        </p:txBody>
      </p:sp>
      <p:sp>
        <p:nvSpPr>
          <p:cNvPr id="11" name="TextBox 10"/>
          <p:cNvSpPr txBox="1"/>
          <p:nvPr/>
        </p:nvSpPr>
        <p:spPr>
          <a:xfrm>
            <a:off x="4452377" y="5534241"/>
            <a:ext cx="4888704" cy="923330"/>
          </a:xfrm>
          <a:prstGeom prst="rect">
            <a:avLst/>
          </a:prstGeom>
          <a:noFill/>
        </p:spPr>
        <p:txBody>
          <a:bodyPr wrap="square" rtlCol="0">
            <a:spAutoFit/>
          </a:bodyPr>
          <a:lstStyle/>
          <a:p>
            <a:r>
              <a:rPr lang="en-IN" dirty="0" smtClean="0"/>
              <a:t>Aditya Kumar (2014UGCS008)</a:t>
            </a:r>
          </a:p>
          <a:p>
            <a:r>
              <a:rPr lang="en-IN" dirty="0" err="1" smtClean="0"/>
              <a:t>Shikhar</a:t>
            </a:r>
            <a:r>
              <a:rPr lang="en-IN" dirty="0" smtClean="0"/>
              <a:t> </a:t>
            </a:r>
            <a:r>
              <a:rPr lang="en-IN" dirty="0" err="1" smtClean="0"/>
              <a:t>Kunal</a:t>
            </a:r>
            <a:r>
              <a:rPr lang="en-IN" dirty="0" smtClean="0"/>
              <a:t> (2014UGCS078)</a:t>
            </a:r>
          </a:p>
          <a:p>
            <a:r>
              <a:rPr lang="en-IN" dirty="0"/>
              <a:t>Shreya </a:t>
            </a:r>
            <a:r>
              <a:rPr lang="en-IN" dirty="0" err="1"/>
              <a:t>Bhhatacharya</a:t>
            </a:r>
            <a:r>
              <a:rPr lang="en-IN" dirty="0"/>
              <a:t> (2014UGCS081</a:t>
            </a:r>
            <a:r>
              <a:rPr lang="en-IN" dirty="0" smtClean="0"/>
              <a:t>)</a:t>
            </a:r>
            <a:endParaRPr lang="en-IN" dirty="0"/>
          </a:p>
        </p:txBody>
      </p:sp>
      <p:sp>
        <p:nvSpPr>
          <p:cNvPr id="2" name="Rectangle 1"/>
          <p:cNvSpPr/>
          <p:nvPr/>
        </p:nvSpPr>
        <p:spPr>
          <a:xfrm>
            <a:off x="3275235" y="2610743"/>
            <a:ext cx="2840841" cy="523220"/>
          </a:xfrm>
          <a:prstGeom prst="rect">
            <a:avLst/>
          </a:prstGeom>
          <a:noFill/>
        </p:spPr>
        <p:txBody>
          <a:bodyPr wrap="none" lIns="91440" tIns="45720" rIns="91440" bIns="45720">
            <a:spAutoFit/>
          </a:bodyPr>
          <a:lstStyle/>
          <a:p>
            <a:pPr algn="ctr"/>
            <a:r>
              <a:rPr lang="en-US" sz="2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B.</a:t>
            </a:r>
            <a:r>
              <a:rPr lang="en-US" sz="28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Tech</a:t>
            </a:r>
            <a:r>
              <a:rPr lang="en-US" sz="2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Project</a:t>
            </a: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p:cNvSpPr txBox="1"/>
          <p:nvPr/>
        </p:nvSpPr>
        <p:spPr>
          <a:xfrm>
            <a:off x="2051720" y="3898722"/>
            <a:ext cx="4801314" cy="400110"/>
          </a:xfrm>
          <a:prstGeom prst="rect">
            <a:avLst/>
          </a:prstGeom>
          <a:noFill/>
        </p:spPr>
        <p:txBody>
          <a:bodyPr wrap="none" rtlCol="0">
            <a:spAutoFit/>
          </a:bodyPr>
          <a:lstStyle/>
          <a:p>
            <a:r>
              <a:rPr lang="en-IN" sz="2000" dirty="0" smtClean="0"/>
              <a:t>Guided</a:t>
            </a:r>
            <a:r>
              <a:rPr lang="en-IN" sz="2000" dirty="0"/>
              <a:t> </a:t>
            </a:r>
            <a:r>
              <a:rPr lang="en-IN" sz="2000" dirty="0" smtClean="0"/>
              <a:t>By</a:t>
            </a:r>
            <a:r>
              <a:rPr lang="en-IN" sz="2000" dirty="0"/>
              <a:t> </a:t>
            </a:r>
            <a:r>
              <a:rPr lang="en-IN" sz="2000" dirty="0" smtClean="0"/>
              <a:t>:</a:t>
            </a:r>
            <a:r>
              <a:rPr lang="en-IN" sz="2000" dirty="0"/>
              <a:t>  </a:t>
            </a:r>
            <a:r>
              <a:rPr lang="en-IN" sz="2000" dirty="0" smtClean="0"/>
              <a:t>Mr.</a:t>
            </a:r>
            <a:r>
              <a:rPr lang="en-IN" sz="2000" dirty="0"/>
              <a:t> </a:t>
            </a:r>
            <a:r>
              <a:rPr lang="en-IN" sz="2000" dirty="0" err="1" smtClean="0"/>
              <a:t>Ansuman</a:t>
            </a:r>
            <a:r>
              <a:rPr lang="en-IN" sz="2000" dirty="0"/>
              <a:t> </a:t>
            </a:r>
            <a:r>
              <a:rPr lang="en-IN" sz="2000" dirty="0" err="1" smtClean="0"/>
              <a:t>Mahapatra</a:t>
            </a:r>
            <a:endParaRPr lang="en-IN" sz="2000" dirty="0"/>
          </a:p>
        </p:txBody>
      </p:sp>
      <p:sp>
        <p:nvSpPr>
          <p:cNvPr id="4" name="Rectangle 3"/>
          <p:cNvSpPr/>
          <p:nvPr/>
        </p:nvSpPr>
        <p:spPr>
          <a:xfrm>
            <a:off x="3995936" y="5164909"/>
            <a:ext cx="1904689" cy="369332"/>
          </a:xfrm>
          <a:prstGeom prst="rect">
            <a:avLst/>
          </a:prstGeom>
        </p:spPr>
        <p:txBody>
          <a:bodyPr wrap="none">
            <a:spAutoFit/>
          </a:bodyPr>
          <a:lstStyle/>
          <a:p>
            <a:r>
              <a:rPr lang="en-IN" dirty="0"/>
              <a:t>Presented by:- </a:t>
            </a:r>
          </a:p>
        </p:txBody>
      </p:sp>
      <p:sp>
        <p:nvSpPr>
          <p:cNvPr id="5" name="Slide Number Placeholder 4"/>
          <p:cNvSpPr>
            <a:spLocks noGrp="1"/>
          </p:cNvSpPr>
          <p:nvPr>
            <p:ph type="sldNum" sz="quarter" idx="12"/>
          </p:nvPr>
        </p:nvSpPr>
        <p:spPr/>
        <p:txBody>
          <a:bodyPr/>
          <a:lstStyle/>
          <a:p>
            <a:fld id="{7B777EE4-7873-465D-AB7F-4A84C85A4E78}" type="slidenum">
              <a:rPr lang="en-IN" smtClean="0"/>
              <a:pPr/>
              <a:t>1</a:t>
            </a:fld>
            <a:endParaRPr lang="en-IN"/>
          </a:p>
        </p:txBody>
      </p:sp>
    </p:spTree>
    <p:extLst>
      <p:ext uri="{BB962C8B-B14F-4D97-AF65-F5344CB8AC3E}">
        <p14:creationId xmlns:p14="http://schemas.microsoft.com/office/powerpoint/2010/main" val="41561099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3" name="Content Placeholder 2"/>
          <p:cNvSpPr>
            <a:spLocks noGrp="1"/>
          </p:cNvSpPr>
          <p:nvPr>
            <p:ph idx="1"/>
          </p:nvPr>
        </p:nvSpPr>
        <p:spPr>
          <a:xfrm>
            <a:off x="914400" y="1447800"/>
            <a:ext cx="8001000" cy="3777622"/>
          </a:xfrm>
        </p:spPr>
        <p:txBody>
          <a:bodyPr>
            <a:normAutofit/>
          </a:bodyPr>
          <a:lstStyle/>
          <a:p>
            <a:r>
              <a:rPr lang="en-US" sz="1600" dirty="0" smtClean="0"/>
              <a:t>Let R be the ratings matrix with dimensions (</a:t>
            </a:r>
            <a:r>
              <a:rPr lang="en-US" sz="1600" dirty="0" err="1" smtClean="0"/>
              <a:t>num_users</a:t>
            </a:r>
            <a:r>
              <a:rPr lang="en-US" sz="1600" dirty="0" smtClean="0"/>
              <a:t> × </a:t>
            </a:r>
            <a:r>
              <a:rPr lang="en-US" sz="1600" dirty="0" err="1" smtClean="0"/>
              <a:t>num_items</a:t>
            </a:r>
            <a:r>
              <a:rPr lang="en-US" sz="1600" dirty="0" smtClean="0"/>
              <a:t>)</a:t>
            </a:r>
          </a:p>
          <a:p>
            <a:r>
              <a:rPr lang="en-US" sz="1600" dirty="0" smtClean="0"/>
              <a:t>We generally have a few ratings, but most of the entries in the ratings matrix are generally missing. </a:t>
            </a:r>
          </a:p>
          <a:p>
            <a:r>
              <a:rPr lang="en-US" sz="1600" b="1" i="1" dirty="0" smtClean="0"/>
              <a:t>The task at hand is to predict the missing entries in the ratings matrix R.</a:t>
            </a:r>
            <a:br>
              <a:rPr lang="en-US" sz="1600" b="1" i="1" dirty="0" smtClean="0"/>
            </a:br>
            <a:endParaRPr lang="en-US" sz="1600" b="1" i="1"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10</a:t>
            </a:fld>
            <a:endParaRPr lang="en-IN"/>
          </a:p>
        </p:txBody>
      </p:sp>
      <p:pic>
        <p:nvPicPr>
          <p:cNvPr id="5" name="Picture 2" descr="https://lh3.googleusercontent.com/6fNIvE0WTXFx19JDg3gkfkAlJ7YOi_rClPU7KCL6EVUa_ez1O8wT9kXZxujl-HWPW6MOMKDDqEpfkq6mntuFTr58jUHrpObtkCPqEd-lyun1_jIIWm5UhQ4dXf_VrXthC2nolX4f"/>
          <p:cNvPicPr>
            <a:picLocks noChangeAspect="1" noChangeArrowheads="1"/>
          </p:cNvPicPr>
          <p:nvPr/>
        </p:nvPicPr>
        <p:blipFill rotWithShape="1">
          <a:blip r:embed="rId2"/>
          <a:srcRect t="5543" r="1807" b="-6471"/>
          <a:stretch/>
        </p:blipFill>
        <p:spPr bwMode="auto">
          <a:xfrm>
            <a:off x="955431" y="2910554"/>
            <a:ext cx="7632000" cy="3924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800" y="152400"/>
            <a:ext cx="6589199" cy="1280890"/>
          </a:xfrm>
        </p:spPr>
        <p:txBody>
          <a:bodyPr/>
          <a:lstStyle/>
          <a:p>
            <a:pPr algn="ctr"/>
            <a:r>
              <a:rPr lang="en-IN" dirty="0" smtClean="0"/>
              <a:t>Dataset Description</a:t>
            </a:r>
            <a:endParaRPr lang="en-IN" dirty="0"/>
          </a:p>
        </p:txBody>
      </p:sp>
      <p:sp>
        <p:nvSpPr>
          <p:cNvPr id="2" name="Slide Number Placeholder 1"/>
          <p:cNvSpPr>
            <a:spLocks noGrp="1"/>
          </p:cNvSpPr>
          <p:nvPr>
            <p:ph type="sldNum" sz="quarter" idx="12"/>
          </p:nvPr>
        </p:nvSpPr>
        <p:spPr/>
        <p:txBody>
          <a:bodyPr/>
          <a:lstStyle/>
          <a:p>
            <a:fld id="{7B777EE4-7873-465D-AB7F-4A84C85A4E78}" type="slidenum">
              <a:rPr lang="en-IN" smtClean="0"/>
              <a:pPr/>
              <a:t>11</a:t>
            </a:fld>
            <a:endParaRPr lang="en-IN"/>
          </a:p>
        </p:txBody>
      </p:sp>
      <p:sp>
        <p:nvSpPr>
          <p:cNvPr id="6" name="TextBox 5"/>
          <p:cNvSpPr txBox="1"/>
          <p:nvPr/>
        </p:nvSpPr>
        <p:spPr>
          <a:xfrm>
            <a:off x="1371600" y="914400"/>
            <a:ext cx="7239000" cy="3416320"/>
          </a:xfrm>
          <a:prstGeom prst="rect">
            <a:avLst/>
          </a:prstGeom>
          <a:noFill/>
        </p:spPr>
        <p:txBody>
          <a:bodyPr wrap="square" rtlCol="0">
            <a:spAutoFit/>
          </a:bodyPr>
          <a:lstStyle/>
          <a:p>
            <a:r>
              <a:rPr lang="en-US" dirty="0" smtClean="0"/>
              <a:t>We </a:t>
            </a:r>
            <a:r>
              <a:rPr lang="en-US" dirty="0" smtClean="0"/>
              <a:t>worked with </a:t>
            </a:r>
            <a:r>
              <a:rPr lang="en-US" dirty="0" smtClean="0"/>
              <a:t>the </a:t>
            </a:r>
            <a:r>
              <a:rPr lang="en-US" dirty="0" err="1" smtClean="0"/>
              <a:t>MovieLens</a:t>
            </a:r>
            <a:r>
              <a:rPr lang="en-US" dirty="0" smtClean="0"/>
              <a:t> dataset, which contains explicit ratings given by users to </a:t>
            </a:r>
            <a:r>
              <a:rPr lang="en-US" dirty="0" smtClean="0"/>
              <a:t>movies</a:t>
            </a:r>
          </a:p>
          <a:p>
            <a:r>
              <a:rPr lang="en-US" dirty="0"/>
              <a:t>The ratings for each movie are from 1 to 5</a:t>
            </a:r>
          </a:p>
          <a:p>
            <a:r>
              <a:rPr lang="en-US" dirty="0"/>
              <a:t>Dataset is randomly divided into 2 parts: the </a:t>
            </a:r>
            <a:r>
              <a:rPr lang="en-US" b="1" dirty="0"/>
              <a:t>training set (80%)and the test set (20%)</a:t>
            </a:r>
          </a:p>
          <a:p>
            <a:r>
              <a:rPr lang="en-US" dirty="0"/>
              <a:t>Their description are listed below :</a:t>
            </a:r>
            <a:br>
              <a:rPr lang="en-US" dirty="0"/>
            </a:br>
            <a:r>
              <a:rPr lang="en-US" dirty="0" smtClean="0"/>
              <a:t>	ml-small </a:t>
            </a:r>
            <a:r>
              <a:rPr lang="en-US" dirty="0"/>
              <a:t>-100004 ratings for 671 users and 9066 movies.</a:t>
            </a:r>
          </a:p>
          <a:p>
            <a:pPr>
              <a:buNone/>
            </a:pPr>
            <a:r>
              <a:rPr lang="en-US" dirty="0"/>
              <a:t>	ml-100k - 100000 ratings by 943 users for 1682 movies.</a:t>
            </a:r>
          </a:p>
          <a:p>
            <a:pPr fontAlgn="base">
              <a:buNone/>
            </a:pPr>
            <a:r>
              <a:rPr lang="en-US" dirty="0"/>
              <a:t>	ml-1m - 1000209 ratings by 6040 users for 3706 movies.(</a:t>
            </a:r>
            <a:r>
              <a:rPr lang="en-US" dirty="0">
                <a:solidFill>
                  <a:srgbClr val="0070C0"/>
                </a:solidFill>
              </a:rPr>
              <a:t>main dataset in our project.  It is a stable benchmark dataset. It was released on 2/2003</a:t>
            </a:r>
            <a:r>
              <a:rPr lang="en-US" dirty="0"/>
              <a:t>.)</a:t>
            </a:r>
          </a:p>
          <a:p>
            <a:endParaRPr lang="en-US" dirty="0"/>
          </a:p>
        </p:txBody>
      </p:sp>
      <p:pic>
        <p:nvPicPr>
          <p:cNvPr id="7" name="Picture 2" descr="https://lh5.googleusercontent.com/066Z6EtNWsPuY9D9Kz9urgZxjUBEUuML3asv8EMV9Fpqf55nO2wQQsM1Tswr44DGPaS8mct1-XK3054Rd7JQ2YrjVjwyLk26G4s2y-UVudqTj_MTC6FTThFD7uT6kpFxggS_C4I2"/>
          <p:cNvPicPr>
            <a:picLocks noGrp="1" noChangeAspect="1" noChangeArrowheads="1"/>
          </p:cNvPicPr>
          <p:nvPr>
            <p:ph idx="1"/>
          </p:nvPr>
        </p:nvPicPr>
        <p:blipFill rotWithShape="1">
          <a:blip r:embed="rId2"/>
          <a:srcRect t="55" b="28806"/>
          <a:stretch/>
        </p:blipFill>
        <p:spPr bwMode="auto">
          <a:xfrm>
            <a:off x="1447800" y="4330720"/>
            <a:ext cx="6324600" cy="2268000"/>
          </a:xfrm>
          <a:prstGeom prst="rect">
            <a:avLst/>
          </a:prstGeom>
          <a:noFill/>
        </p:spPr>
      </p:pic>
    </p:spTree>
    <p:extLst>
      <p:ext uri="{BB962C8B-B14F-4D97-AF65-F5344CB8AC3E}">
        <p14:creationId xmlns:p14="http://schemas.microsoft.com/office/powerpoint/2010/main" val="16285630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1" y="624110"/>
            <a:ext cx="7562800" cy="1280890"/>
          </a:xfrm>
        </p:spPr>
        <p:txBody>
          <a:bodyPr/>
          <a:lstStyle/>
          <a:p>
            <a:r>
              <a:rPr lang="en-IN" dirty="0" smtClean="0"/>
              <a:t>Model Design – Latent </a:t>
            </a:r>
            <a:r>
              <a:rPr lang="en-IN" dirty="0" smtClean="0"/>
              <a:t>factors</a:t>
            </a:r>
            <a:endParaRPr lang="en-IN" dirty="0"/>
          </a:p>
        </p:txBody>
      </p:sp>
      <p:sp>
        <p:nvSpPr>
          <p:cNvPr id="3" name="Content Placeholder 2"/>
          <p:cNvSpPr>
            <a:spLocks noGrp="1"/>
          </p:cNvSpPr>
          <p:nvPr>
            <p:ph idx="1"/>
          </p:nvPr>
        </p:nvSpPr>
        <p:spPr>
          <a:xfrm>
            <a:off x="1524001" y="1676400"/>
            <a:ext cx="7010400" cy="4234822"/>
          </a:xfrm>
        </p:spPr>
        <p:txBody>
          <a:bodyPr>
            <a:normAutofit fontScale="92500" lnSpcReduction="10000"/>
          </a:bodyPr>
          <a:lstStyle/>
          <a:p>
            <a:r>
              <a:rPr lang="en-IN" dirty="0" smtClean="0"/>
              <a:t>We </a:t>
            </a:r>
            <a:r>
              <a:rPr lang="en-IN" dirty="0"/>
              <a:t>have initialized an array of 50 elements for users and movies each to denote their features. These values are called Latent factors. </a:t>
            </a:r>
            <a:endParaRPr lang="en-IN" dirty="0" smtClean="0"/>
          </a:p>
          <a:p>
            <a:r>
              <a:rPr lang="en-IN" dirty="0" smtClean="0"/>
              <a:t>Every </a:t>
            </a:r>
            <a:r>
              <a:rPr lang="en-IN" dirty="0"/>
              <a:t>user has 50 values representing that user and similarly every movie has 50 values denoting that movie. These values tells us the criteria based on which a user gives ratings to a movies. They may denote the like of user towards different genres of movies like horror, action, romantic, comedy etc. Similarly for movies these values denote the type of a movie, how much the movie is horror or action etc. </a:t>
            </a:r>
            <a:endParaRPr lang="en-IN" dirty="0"/>
          </a:p>
          <a:p>
            <a:r>
              <a:rPr lang="en-IN" dirty="0"/>
              <a:t>To predict the rating of a movie for a user, the latent factors for movie and user are combined together as input and fed to the neural network.</a:t>
            </a:r>
            <a:endParaRPr lang="en-IN" dirty="0"/>
          </a:p>
          <a:p>
            <a:pPr marL="0" indent="0">
              <a:buNone/>
            </a:pPr>
            <a:r>
              <a:rPr lang="en-IN" dirty="0"/>
              <a:t/>
            </a:r>
            <a:br>
              <a:rPr lang="en-IN" dirty="0"/>
            </a:br>
            <a:endParaRPr lang="en-IN" dirty="0"/>
          </a:p>
          <a:p>
            <a:endParaRPr lang="en-IN"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12</a:t>
            </a:fld>
            <a:endParaRPr lang="en-IN"/>
          </a:p>
        </p:txBody>
      </p:sp>
    </p:spTree>
    <p:extLst>
      <p:ext uri="{BB962C8B-B14F-4D97-AF65-F5344CB8AC3E}">
        <p14:creationId xmlns:p14="http://schemas.microsoft.com/office/powerpoint/2010/main" val="32278706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a:t>
            </a:r>
            <a:endParaRPr lang="en-US" dirty="0"/>
          </a:p>
        </p:txBody>
      </p:sp>
      <p:sp>
        <p:nvSpPr>
          <p:cNvPr id="3" name="Content Placeholder 2"/>
          <p:cNvSpPr>
            <a:spLocks noGrp="1"/>
          </p:cNvSpPr>
          <p:nvPr>
            <p:ph idx="1"/>
          </p:nvPr>
        </p:nvSpPr>
        <p:spPr>
          <a:xfrm>
            <a:off x="1942415" y="1295400"/>
            <a:ext cx="6591985" cy="5334000"/>
          </a:xfrm>
        </p:spPr>
        <p:txBody>
          <a:bodyPr>
            <a:normAutofit/>
          </a:bodyPr>
          <a:lstStyle/>
          <a:p>
            <a:r>
              <a:rPr lang="en-US" dirty="0" smtClean="0"/>
              <a:t>First, Linear regression model was tested for our recommender system but it performed badly on the datasets. This is because the ratings are not linear functions.</a:t>
            </a:r>
          </a:p>
          <a:p>
            <a:r>
              <a:rPr lang="en-US" dirty="0" smtClean="0"/>
              <a:t>Neural Networks are best suited for these types of scenarios. </a:t>
            </a:r>
          </a:p>
          <a:p>
            <a:r>
              <a:rPr lang="en-US" dirty="0" smtClean="0"/>
              <a:t>We developed many models for testing. The 3 most significant ones are </a:t>
            </a:r>
            <a:r>
              <a:rPr lang="en-US" dirty="0" smtClean="0"/>
              <a:t>shown in the next slides.</a:t>
            </a:r>
            <a:endParaRPr lang="en-US" dirty="0" smtClean="0"/>
          </a:p>
          <a:p>
            <a:r>
              <a:rPr lang="en-US" dirty="0" smtClean="0"/>
              <a:t>These </a:t>
            </a:r>
            <a:r>
              <a:rPr lang="en-US" dirty="0" smtClean="0"/>
              <a:t>three models were run on different models for different </a:t>
            </a:r>
            <a:r>
              <a:rPr lang="en-US" dirty="0" err="1" smtClean="0"/>
              <a:t>batchsize</a:t>
            </a:r>
            <a:r>
              <a:rPr lang="en-US" dirty="0" smtClean="0"/>
              <a:t> and the results were plotted in graphs.</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13</a:t>
            </a:fld>
            <a:endParaRPr lang="en-IN"/>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B777EE4-7873-465D-AB7F-4A84C85A4E78}" type="slidenum">
              <a:rPr lang="en-IN" smtClean="0"/>
              <a:pPr/>
              <a:t>14</a:t>
            </a:fld>
            <a:endParaRPr lang="en-IN"/>
          </a:p>
        </p:txBody>
      </p:sp>
      <p:sp>
        <p:nvSpPr>
          <p:cNvPr id="8" name="TextBox 7"/>
          <p:cNvSpPr txBox="1"/>
          <p:nvPr/>
        </p:nvSpPr>
        <p:spPr>
          <a:xfrm>
            <a:off x="3657600" y="1116573"/>
            <a:ext cx="1181100" cy="369332"/>
          </a:xfrm>
          <a:prstGeom prst="rect">
            <a:avLst/>
          </a:prstGeom>
          <a:noFill/>
        </p:spPr>
        <p:txBody>
          <a:bodyPr wrap="square" rtlCol="0">
            <a:spAutoFit/>
          </a:bodyPr>
          <a:lstStyle/>
          <a:p>
            <a:r>
              <a:rPr lang="en-US" b="1" dirty="0" smtClean="0">
                <a:solidFill>
                  <a:srgbClr val="0070C0"/>
                </a:solidFill>
              </a:rPr>
              <a:t>MODEL 1</a:t>
            </a:r>
            <a:endParaRPr lang="en-US" b="1" dirty="0">
              <a:solidFill>
                <a:srgbClr val="0070C0"/>
              </a:solidFill>
            </a:endParaRPr>
          </a:p>
        </p:txBody>
      </p:sp>
      <p:pic>
        <p:nvPicPr>
          <p:cNvPr id="1028" name="Picture 4" descr="C:\Users\Shikhar\Desktop\Neural Network\Movie_Recommender_System\Neural Model\images\Model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76400"/>
            <a:ext cx="5562600" cy="430975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p:nvPr>
        </p:nvSpPr>
        <p:spPr>
          <a:xfrm>
            <a:off x="1752600" y="395510"/>
            <a:ext cx="6589199" cy="1280890"/>
          </a:xfrm>
        </p:spPr>
        <p:txBody>
          <a:bodyPr/>
          <a:lstStyle/>
          <a:p>
            <a:r>
              <a:rPr lang="en-US" dirty="0" smtClean="0"/>
              <a:t>Models :</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B777EE4-7873-465D-AB7F-4A84C85A4E78}" type="slidenum">
              <a:rPr lang="en-IN" smtClean="0"/>
              <a:pPr/>
              <a:t>15</a:t>
            </a:fld>
            <a:endParaRPr lang="en-IN"/>
          </a:p>
        </p:txBody>
      </p:sp>
      <p:pic>
        <p:nvPicPr>
          <p:cNvPr id="5" name="Picture 2" descr="C:\Users\Shikhar\Desktop\Neural Network\Movie_Recommender_System\Neural Model\images\Model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644" y="1295400"/>
            <a:ext cx="7236795" cy="4191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733800" y="667265"/>
            <a:ext cx="1181100" cy="369332"/>
          </a:xfrm>
          <a:prstGeom prst="rect">
            <a:avLst/>
          </a:prstGeom>
          <a:noFill/>
        </p:spPr>
        <p:txBody>
          <a:bodyPr wrap="square" rtlCol="0">
            <a:spAutoFit/>
          </a:bodyPr>
          <a:lstStyle/>
          <a:p>
            <a:r>
              <a:rPr lang="en-US" b="1" dirty="0" smtClean="0">
                <a:solidFill>
                  <a:srgbClr val="0070C0"/>
                </a:solidFill>
              </a:rPr>
              <a:t>MODEL 2</a:t>
            </a:r>
            <a:endParaRPr lang="en-US" b="1" dirty="0">
              <a:solidFill>
                <a:srgbClr val="0070C0"/>
              </a:solidFill>
            </a:endParaRPr>
          </a:p>
        </p:txBody>
      </p:sp>
    </p:spTree>
    <p:extLst>
      <p:ext uri="{BB962C8B-B14F-4D97-AF65-F5344CB8AC3E}">
        <p14:creationId xmlns:p14="http://schemas.microsoft.com/office/powerpoint/2010/main" val="20989343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B777EE4-7873-465D-AB7F-4A84C85A4E78}" type="slidenum">
              <a:rPr lang="en-IN" smtClean="0"/>
              <a:pPr/>
              <a:t>16</a:t>
            </a:fld>
            <a:endParaRPr lang="en-IN"/>
          </a:p>
        </p:txBody>
      </p:sp>
      <p:pic>
        <p:nvPicPr>
          <p:cNvPr id="5" name="Picture 3" descr="C:\Users\Shikhar\Desktop\Neural Network\Movie_Recommender_System\Neural Model\images\Model 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7898276" cy="4543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733800" y="667265"/>
            <a:ext cx="1181100" cy="369332"/>
          </a:xfrm>
          <a:prstGeom prst="rect">
            <a:avLst/>
          </a:prstGeom>
          <a:noFill/>
        </p:spPr>
        <p:txBody>
          <a:bodyPr wrap="square" rtlCol="0">
            <a:spAutoFit/>
          </a:bodyPr>
          <a:lstStyle/>
          <a:p>
            <a:r>
              <a:rPr lang="en-US" b="1" dirty="0" smtClean="0">
                <a:solidFill>
                  <a:srgbClr val="0070C0"/>
                </a:solidFill>
              </a:rPr>
              <a:t>MODEL 3</a:t>
            </a:r>
            <a:endParaRPr lang="en-US" b="1" dirty="0">
              <a:solidFill>
                <a:srgbClr val="0070C0"/>
              </a:solidFill>
            </a:endParaRPr>
          </a:p>
        </p:txBody>
      </p:sp>
    </p:spTree>
    <p:extLst>
      <p:ext uri="{BB962C8B-B14F-4D97-AF65-F5344CB8AC3E}">
        <p14:creationId xmlns:p14="http://schemas.microsoft.com/office/powerpoint/2010/main" val="29461665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671290"/>
          </a:xfrm>
        </p:spPr>
        <p:txBody>
          <a:bodyPr>
            <a:normAutofit fontScale="90000"/>
          </a:bodyPr>
          <a:lstStyle/>
          <a:p>
            <a:r>
              <a:rPr lang="en-US" b="1" dirty="0" smtClean="0"/>
              <a:t>Analysis:</a:t>
            </a:r>
            <a:r>
              <a:rPr lang="en-US" dirty="0" smtClean="0"/>
              <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a:xfrm>
            <a:off x="1942415" y="1447800"/>
            <a:ext cx="6591985" cy="4463422"/>
          </a:xfrm>
        </p:spPr>
        <p:txBody>
          <a:bodyPr/>
          <a:lstStyle/>
          <a:p>
            <a:r>
              <a:rPr lang="en-US" sz="1600" dirty="0" smtClean="0"/>
              <a:t>Increasing the </a:t>
            </a:r>
            <a:r>
              <a:rPr lang="en-US" sz="1600" dirty="0" err="1" smtClean="0"/>
              <a:t>batchsize</a:t>
            </a:r>
            <a:r>
              <a:rPr lang="en-US" sz="1600" dirty="0" smtClean="0"/>
              <a:t> leads to faster computation for one epoch but number of epochs have to be increased in that case to reach the optimal result. Hence, the batch size of 64 was found to be most appropriate for around 10 epochs. </a:t>
            </a:r>
            <a:endParaRPr lang="en-US" sz="1600" dirty="0" smtClean="0"/>
          </a:p>
          <a:p>
            <a:pPr fontAlgn="base"/>
            <a:endParaRPr lang="en-US" sz="1600" dirty="0" smtClean="0"/>
          </a:p>
        </p:txBody>
      </p:sp>
      <p:sp>
        <p:nvSpPr>
          <p:cNvPr id="4" name="Slide Number Placeholder 3"/>
          <p:cNvSpPr>
            <a:spLocks noGrp="1"/>
          </p:cNvSpPr>
          <p:nvPr>
            <p:ph type="sldNum" sz="quarter" idx="12"/>
          </p:nvPr>
        </p:nvSpPr>
        <p:spPr/>
        <p:txBody>
          <a:bodyPr/>
          <a:lstStyle/>
          <a:p>
            <a:fld id="{7B777EE4-7873-465D-AB7F-4A84C85A4E78}" type="slidenum">
              <a:rPr lang="en-IN" smtClean="0"/>
              <a:pPr/>
              <a:t>17</a:t>
            </a:fld>
            <a:endParaRPr lang="en-IN"/>
          </a:p>
        </p:txBody>
      </p:sp>
      <p:pic>
        <p:nvPicPr>
          <p:cNvPr id="59395" name="Picture 3"/>
          <p:cNvPicPr>
            <a:picLocks noChangeAspect="1" noChangeArrowheads="1"/>
          </p:cNvPicPr>
          <p:nvPr/>
        </p:nvPicPr>
        <p:blipFill>
          <a:blip r:embed="rId2"/>
          <a:srcRect/>
          <a:stretch>
            <a:fillRect/>
          </a:stretch>
        </p:blipFill>
        <p:spPr bwMode="auto">
          <a:xfrm>
            <a:off x="2362200" y="2722846"/>
            <a:ext cx="5653574" cy="283975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2415" y="457200"/>
            <a:ext cx="6591985" cy="5454022"/>
          </a:xfrm>
        </p:spPr>
        <p:txBody>
          <a:bodyPr>
            <a:normAutofit/>
          </a:bodyPr>
          <a:lstStyle/>
          <a:p>
            <a:pPr fontAlgn="base"/>
            <a:r>
              <a:rPr lang="en-US" sz="1600" dirty="0" smtClean="0"/>
              <a:t>If the number of epochs are more than that required then it was found that the neural network tries to learn training set better but perform bad on test set. Increasing number of epochs to large number leads to </a:t>
            </a:r>
            <a:r>
              <a:rPr lang="en-US" sz="1600" dirty="0" err="1" smtClean="0"/>
              <a:t>overfitting</a:t>
            </a:r>
            <a:r>
              <a:rPr lang="en-US" sz="1600" dirty="0" smtClean="0"/>
              <a:t> of training </a:t>
            </a:r>
            <a:r>
              <a:rPr lang="en-US" sz="1600" dirty="0" smtClean="0"/>
              <a:t>data. </a:t>
            </a:r>
          </a:p>
          <a:p>
            <a:pPr marL="0" indent="0" fontAlgn="base">
              <a:buNone/>
            </a:pPr>
            <a:r>
              <a:rPr lang="en-US" sz="1600" dirty="0" smtClean="0"/>
              <a:t>	The result for Model 3 on ml_100k dataset for batch size of 64 	and 10 epochs is shown in the graph below :</a:t>
            </a:r>
            <a:br>
              <a:rPr lang="en-US" sz="1600" dirty="0" smtClean="0"/>
            </a:br>
            <a:r>
              <a:rPr lang="en-US" sz="1600" dirty="0" smtClean="0"/>
              <a:t>	We can see that after 4 epochs the neural network starts to 	</a:t>
            </a:r>
            <a:r>
              <a:rPr lang="en-US" sz="1600" dirty="0" err="1" smtClean="0"/>
              <a:t>overfit</a:t>
            </a:r>
            <a:r>
              <a:rPr lang="en-US" sz="1600" dirty="0" smtClean="0"/>
              <a:t> the training data.</a:t>
            </a:r>
            <a:endParaRPr lang="en-US" sz="1600"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18</a:t>
            </a:fld>
            <a:endParaRPr lang="en-IN"/>
          </a:p>
        </p:txBody>
      </p:sp>
      <p:pic>
        <p:nvPicPr>
          <p:cNvPr id="60418" name="Picture 2" descr="https://lh6.googleusercontent.com/bKUY6d1T6M-tI4lEklzOsLySkNnM2PRE2bxR9YZHcpZFVkfW6u8_JHRnRXkd2BbUfUOdGUjdRj-17TP-YxGykdG1MsTHiu9CtQf4cgfuEwRnSQ6PxAzvxAAPtJtBqGJ8lBUcdv4_"/>
          <p:cNvPicPr>
            <a:picLocks noChangeAspect="1" noChangeArrowheads="1"/>
          </p:cNvPicPr>
          <p:nvPr/>
        </p:nvPicPr>
        <p:blipFill>
          <a:blip r:embed="rId2"/>
          <a:srcRect/>
          <a:stretch>
            <a:fillRect/>
          </a:stretch>
        </p:blipFill>
        <p:spPr bwMode="auto">
          <a:xfrm>
            <a:off x="3505200" y="3325090"/>
            <a:ext cx="3505200" cy="238991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381000"/>
            <a:ext cx="6591985" cy="3777622"/>
          </a:xfrm>
        </p:spPr>
        <p:txBody>
          <a:bodyPr>
            <a:normAutofit/>
          </a:bodyPr>
          <a:lstStyle/>
          <a:p>
            <a:pPr fontAlgn="base"/>
            <a:r>
              <a:rPr lang="en-US" sz="1600" dirty="0" smtClean="0"/>
              <a:t>Lesser layer makes the model simple and perform good on small dataset but poor on large dataset. Large number of layers leads to more complex network and the model may </a:t>
            </a:r>
            <a:r>
              <a:rPr lang="en-US" sz="1600" dirty="0" err="1" smtClean="0"/>
              <a:t>overfit</a:t>
            </a:r>
            <a:r>
              <a:rPr lang="en-US" sz="1600" dirty="0" smtClean="0"/>
              <a:t> the training set in that case. Careful estimation of dropout regularization was required whenever there was chance of </a:t>
            </a:r>
            <a:r>
              <a:rPr lang="en-US" sz="1600" dirty="0" err="1" smtClean="0"/>
              <a:t>overfitting</a:t>
            </a:r>
            <a:r>
              <a:rPr lang="en-US" sz="1600" dirty="0" smtClean="0"/>
              <a:t>. </a:t>
            </a:r>
            <a:endParaRPr lang="en-US" sz="1600" dirty="0" smtClean="0"/>
          </a:p>
          <a:p>
            <a:pPr marL="0" indent="0" fontAlgn="base">
              <a:buNone/>
            </a:pPr>
            <a:r>
              <a:rPr lang="en-US" sz="1600" dirty="0" smtClean="0"/>
              <a:t/>
            </a:r>
            <a:br>
              <a:rPr lang="en-US" sz="1600" dirty="0" smtClean="0"/>
            </a:br>
            <a:r>
              <a:rPr lang="en-US" sz="1600" dirty="0" smtClean="0"/>
              <a:t>	Using </a:t>
            </a:r>
            <a:r>
              <a:rPr lang="en-US" sz="1600" dirty="0" smtClean="0"/>
              <a:t>Model2 (having 3 hidden layers) on small dataset </a:t>
            </a:r>
            <a:r>
              <a:rPr lang="en-US" sz="1600" dirty="0" smtClean="0"/>
              <a:t>	(</a:t>
            </a:r>
            <a:r>
              <a:rPr lang="en-US" sz="1600" dirty="0" err="1" smtClean="0"/>
              <a:t>ml_small</a:t>
            </a:r>
            <a:r>
              <a:rPr lang="en-US" sz="1600" dirty="0" smtClean="0"/>
              <a:t>) was found to </a:t>
            </a:r>
            <a:r>
              <a:rPr lang="en-US" sz="1600" dirty="0" err="1" smtClean="0"/>
              <a:t>overfit</a:t>
            </a:r>
            <a:r>
              <a:rPr lang="en-US" sz="1600" dirty="0" smtClean="0"/>
              <a:t> the training set data. The </a:t>
            </a:r>
            <a:r>
              <a:rPr lang="en-US" sz="1600" dirty="0" smtClean="0"/>
              <a:t>	graph </a:t>
            </a:r>
            <a:r>
              <a:rPr lang="en-US" sz="1600" dirty="0" smtClean="0"/>
              <a:t>shown below was plotted for batch size of 64 and for </a:t>
            </a:r>
            <a:r>
              <a:rPr lang="en-US" sz="1600" dirty="0" smtClean="0"/>
              <a:t>	10 </a:t>
            </a:r>
            <a:r>
              <a:rPr lang="en-US" sz="1600" dirty="0" smtClean="0"/>
              <a:t>epochs.</a:t>
            </a:r>
          </a:p>
          <a:p>
            <a:pPr>
              <a:buNone/>
            </a:pPr>
            <a:r>
              <a:rPr lang="en-US" sz="1600" dirty="0" smtClean="0"/>
              <a:t/>
            </a:r>
            <a:br>
              <a:rPr lang="en-US" sz="1600" dirty="0" smtClean="0"/>
            </a:br>
            <a:endParaRPr lang="en-US" sz="1600"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19</a:t>
            </a:fld>
            <a:endParaRPr lang="en-IN"/>
          </a:p>
        </p:txBody>
      </p:sp>
      <p:pic>
        <p:nvPicPr>
          <p:cNvPr id="61442" name="Picture 2" descr="https://lh4.googleusercontent.com/zrcP3gNT3Sy4Yz6OhbbK2Gm7IfEkzEKuboLI004ZzCyaNoh2V2OQdDkqHeypMzT1VdQp3aklqz2Z3jAzvA_E1NTFvhFUZr7QlS5KSKbQIjBGg2U6UmHiI0m-MFie6spdGkcDdSWe"/>
          <p:cNvPicPr>
            <a:picLocks noChangeAspect="1" noChangeArrowheads="1"/>
          </p:cNvPicPr>
          <p:nvPr/>
        </p:nvPicPr>
        <p:blipFill>
          <a:blip r:embed="rId2"/>
          <a:srcRect/>
          <a:stretch>
            <a:fillRect/>
          </a:stretch>
        </p:blipFill>
        <p:spPr bwMode="auto">
          <a:xfrm>
            <a:off x="2362200" y="3239530"/>
            <a:ext cx="4720590" cy="321858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1879" y="548680"/>
            <a:ext cx="2061783" cy="923330"/>
          </a:xfrm>
          <a:prstGeom prst="rect">
            <a:avLst/>
          </a:prstGeom>
          <a:noFill/>
        </p:spPr>
        <p:txBody>
          <a:bodyPr wrap="none" lIns="91440" tIns="45720" rIns="91440" bIns="45720">
            <a:spAutoFit/>
          </a:bodyPr>
          <a:lstStyle/>
          <a:p>
            <a:pPr algn="ctr"/>
            <a:r>
              <a:rPr lang="en-US" sz="54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Index</a:t>
            </a:r>
            <a:endParaRPr lang="en-US"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2" name="TextBox 1"/>
          <p:cNvSpPr txBox="1"/>
          <p:nvPr/>
        </p:nvSpPr>
        <p:spPr>
          <a:xfrm>
            <a:off x="2034750" y="1976066"/>
            <a:ext cx="4719562" cy="5078313"/>
          </a:xfrm>
          <a:prstGeom prst="rect">
            <a:avLst/>
          </a:prstGeom>
          <a:noFill/>
        </p:spPr>
        <p:txBody>
          <a:bodyPr wrap="none" rtlCol="0">
            <a:spAutoFit/>
          </a:bodyPr>
          <a:lstStyle/>
          <a:p>
            <a:pPr marL="285750" indent="-285750">
              <a:buFont typeface="Arial" panose="020B0604020202020204" pitchFamily="34" charset="0"/>
              <a:buChar char="•"/>
            </a:pPr>
            <a:r>
              <a:rPr lang="en-IN" dirty="0" smtClean="0"/>
              <a:t>Problem Statement</a:t>
            </a:r>
          </a:p>
          <a:p>
            <a:pPr marL="285750" indent="-285750">
              <a:buFont typeface="Arial" panose="020B0604020202020204" pitchFamily="34" charset="0"/>
              <a:buChar char="•"/>
            </a:pPr>
            <a:r>
              <a:rPr lang="en-IN" dirty="0" smtClean="0"/>
              <a:t>Related Works</a:t>
            </a:r>
          </a:p>
          <a:p>
            <a:pPr marL="285750" indent="-285750">
              <a:buFont typeface="Arial" panose="020B0604020202020204" pitchFamily="34" charset="0"/>
              <a:buChar char="•"/>
            </a:pPr>
            <a:r>
              <a:rPr lang="en-IN" dirty="0" smtClean="0"/>
              <a:t>Introduction to Recommender System</a:t>
            </a:r>
          </a:p>
          <a:p>
            <a:pPr marL="742950" lvl="1" indent="-285750">
              <a:buFont typeface="Arial" panose="020B0604020202020204" pitchFamily="34" charset="0"/>
              <a:buChar char="•"/>
            </a:pPr>
            <a:r>
              <a:rPr lang="en-IN" dirty="0" smtClean="0"/>
              <a:t>Types of Recommendation</a:t>
            </a:r>
          </a:p>
          <a:p>
            <a:pPr marL="742950" lvl="1" indent="-285750">
              <a:buFont typeface="Arial" panose="020B0604020202020204" pitchFamily="34" charset="0"/>
              <a:buChar char="•"/>
            </a:pPr>
            <a:r>
              <a:rPr lang="en-IN" dirty="0" smtClean="0"/>
              <a:t>Linear Regression</a:t>
            </a:r>
          </a:p>
          <a:p>
            <a:pPr marL="742950" lvl="1" indent="-285750">
              <a:buFont typeface="Arial" panose="020B0604020202020204" pitchFamily="34" charset="0"/>
              <a:buChar char="•"/>
            </a:pPr>
            <a:r>
              <a:rPr lang="en-IN" dirty="0" smtClean="0"/>
              <a:t>Neural Network</a:t>
            </a:r>
          </a:p>
          <a:p>
            <a:pPr marL="285750" indent="-285750">
              <a:buFont typeface="Arial" panose="020B0604020202020204" pitchFamily="34" charset="0"/>
              <a:buChar char="•"/>
            </a:pPr>
            <a:r>
              <a:rPr lang="en-IN" dirty="0" smtClean="0"/>
              <a:t>Proposed Work</a:t>
            </a:r>
          </a:p>
          <a:p>
            <a:pPr marL="285750" indent="-285750">
              <a:buFont typeface="Arial" panose="020B0604020202020204" pitchFamily="34" charset="0"/>
              <a:buChar char="•"/>
            </a:pPr>
            <a:r>
              <a:rPr lang="en-IN" dirty="0" smtClean="0"/>
              <a:t>Dataset description</a:t>
            </a:r>
          </a:p>
          <a:p>
            <a:pPr marL="285750" indent="-285750">
              <a:buFont typeface="Arial" panose="020B0604020202020204" pitchFamily="34" charset="0"/>
              <a:buChar char="•"/>
            </a:pPr>
            <a:r>
              <a:rPr lang="en-IN" dirty="0" smtClean="0"/>
              <a:t>Model design – Latent factor method</a:t>
            </a:r>
          </a:p>
          <a:p>
            <a:pPr marL="742950" lvl="1" indent="-285750">
              <a:buFont typeface="Arial" panose="020B0604020202020204" pitchFamily="34" charset="0"/>
              <a:buChar char="•"/>
            </a:pPr>
            <a:r>
              <a:rPr lang="en-IN" dirty="0" smtClean="0"/>
              <a:t>Simulation</a:t>
            </a:r>
          </a:p>
          <a:p>
            <a:pPr marL="742950" lvl="1" indent="-285750">
              <a:buFont typeface="Arial" panose="020B0604020202020204" pitchFamily="34" charset="0"/>
              <a:buChar char="•"/>
            </a:pPr>
            <a:r>
              <a:rPr lang="en-IN" dirty="0" smtClean="0"/>
              <a:t>Models</a:t>
            </a:r>
          </a:p>
          <a:p>
            <a:pPr marL="742950" lvl="1" indent="-285750">
              <a:buFont typeface="Arial" panose="020B0604020202020204" pitchFamily="34" charset="0"/>
              <a:buChar char="•"/>
            </a:pPr>
            <a:r>
              <a:rPr lang="en-IN" dirty="0" smtClean="0"/>
              <a:t>Analysis</a:t>
            </a:r>
          </a:p>
          <a:p>
            <a:pPr marL="742950" lvl="1" indent="-285750">
              <a:buFont typeface="Arial" panose="020B0604020202020204" pitchFamily="34" charset="0"/>
              <a:buChar char="•"/>
            </a:pPr>
            <a:r>
              <a:rPr lang="en-IN" dirty="0" smtClean="0"/>
              <a:t>Results</a:t>
            </a:r>
          </a:p>
          <a:p>
            <a:pPr marL="285750" indent="-285750">
              <a:buFont typeface="Arial" panose="020B0604020202020204" pitchFamily="34" charset="0"/>
              <a:buChar char="•"/>
            </a:pPr>
            <a:r>
              <a:rPr lang="en-IN" dirty="0" smtClean="0"/>
              <a:t>Conclusion</a:t>
            </a:r>
          </a:p>
          <a:p>
            <a:pPr marL="285750" indent="-285750">
              <a:buFont typeface="Arial" panose="020B0604020202020204" pitchFamily="34" charset="0"/>
              <a:buChar char="•"/>
            </a:pPr>
            <a:r>
              <a:rPr lang="en-IN" dirty="0" smtClean="0"/>
              <a:t>Future Work</a:t>
            </a:r>
          </a:p>
          <a:p>
            <a:pPr marL="285750" indent="-285750">
              <a:buFont typeface="Arial" panose="020B0604020202020204" pitchFamily="34" charset="0"/>
              <a:buChar char="•"/>
            </a:pPr>
            <a:r>
              <a:rPr lang="en-IN" dirty="0" smtClean="0"/>
              <a:t>References</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p:txBody>
      </p:sp>
      <p:sp>
        <p:nvSpPr>
          <p:cNvPr id="3" name="Slide Number Placeholder 2"/>
          <p:cNvSpPr>
            <a:spLocks noGrp="1"/>
          </p:cNvSpPr>
          <p:nvPr>
            <p:ph type="sldNum" sz="quarter" idx="12"/>
          </p:nvPr>
        </p:nvSpPr>
        <p:spPr/>
        <p:txBody>
          <a:bodyPr/>
          <a:lstStyle/>
          <a:p>
            <a:fld id="{7B777EE4-7873-465D-AB7F-4A84C85A4E78}" type="slidenum">
              <a:rPr lang="en-IN" smtClean="0"/>
              <a:pPr/>
              <a:t>2</a:t>
            </a:fld>
            <a:endParaRPr lang="en-IN" dirty="0"/>
          </a:p>
        </p:txBody>
      </p:sp>
    </p:spTree>
    <p:extLst>
      <p:ext uri="{BB962C8B-B14F-4D97-AF65-F5344CB8AC3E}">
        <p14:creationId xmlns:p14="http://schemas.microsoft.com/office/powerpoint/2010/main" val="223225514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685800"/>
            <a:ext cx="6591985" cy="3777622"/>
          </a:xfrm>
        </p:spPr>
        <p:txBody>
          <a:bodyPr>
            <a:normAutofit/>
          </a:bodyPr>
          <a:lstStyle/>
          <a:p>
            <a:pPr fontAlgn="base"/>
            <a:r>
              <a:rPr lang="en-US" sz="1600" dirty="0" smtClean="0"/>
              <a:t>Model </a:t>
            </a:r>
            <a:r>
              <a:rPr lang="en-US" sz="1600" dirty="0" smtClean="0"/>
              <a:t>3 was found to be the best suited passing the benchmark easily for all three datasets. </a:t>
            </a:r>
          </a:p>
          <a:p>
            <a:pPr marL="0" indent="0">
              <a:buNone/>
            </a:pPr>
            <a:r>
              <a:rPr lang="en-US" sz="1600" dirty="0"/>
              <a:t>	</a:t>
            </a:r>
            <a:r>
              <a:rPr lang="en-US" sz="1600" dirty="0" smtClean="0"/>
              <a:t>The </a:t>
            </a:r>
            <a:r>
              <a:rPr lang="en-US" sz="1600" dirty="0" smtClean="0"/>
              <a:t>graph for Model3 on ml-1m dataset for batch size of 64 </a:t>
            </a:r>
            <a:r>
              <a:rPr lang="en-US" sz="1600" dirty="0" smtClean="0"/>
              <a:t>	and </a:t>
            </a:r>
            <a:r>
              <a:rPr lang="en-US" sz="1600" dirty="0" smtClean="0"/>
              <a:t>10 epochs is shown below - </a:t>
            </a:r>
            <a:endParaRPr lang="en-US" sz="1600"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20</a:t>
            </a:fld>
            <a:endParaRPr lang="en-IN"/>
          </a:p>
        </p:txBody>
      </p:sp>
      <p:pic>
        <p:nvPicPr>
          <p:cNvPr id="62466" name="Picture 2" descr="https://lh3.googleusercontent.com/BzMnWhzJayLZHCtP_KVgbIwbhcq57YeDMUo1qBlq5ahQcBWaRo68BNtago7V7txCyHjU6twJ0iYAolHHj9qw-DmpgAvxWbELcp-2B1_pAxOg2JeahI_9PR0xEkB2VM2bp97LrZYW"/>
          <p:cNvPicPr>
            <a:picLocks noChangeAspect="1" noChangeArrowheads="1"/>
          </p:cNvPicPr>
          <p:nvPr/>
        </p:nvPicPr>
        <p:blipFill>
          <a:blip r:embed="rId2"/>
          <a:srcRect/>
          <a:stretch>
            <a:fillRect/>
          </a:stretch>
        </p:blipFill>
        <p:spPr bwMode="auto">
          <a:xfrm>
            <a:off x="2057400" y="2133600"/>
            <a:ext cx="5791200" cy="383199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6589199" cy="1280890"/>
          </a:xfrm>
        </p:spPr>
        <p:txBody>
          <a:bodyPr/>
          <a:lstStyle/>
          <a:p>
            <a:r>
              <a:rPr lang="en-US" dirty="0" smtClean="0"/>
              <a:t>Results:</a:t>
            </a:r>
            <a:endParaRPr lang="en-US" dirty="0"/>
          </a:p>
        </p:txBody>
      </p:sp>
      <p:sp>
        <p:nvSpPr>
          <p:cNvPr id="3" name="Content Placeholder 2"/>
          <p:cNvSpPr>
            <a:spLocks noGrp="1"/>
          </p:cNvSpPr>
          <p:nvPr>
            <p:ph idx="1"/>
          </p:nvPr>
        </p:nvSpPr>
        <p:spPr>
          <a:xfrm>
            <a:off x="1752599" y="1159189"/>
            <a:ext cx="6591985" cy="3777622"/>
          </a:xfrm>
        </p:spPr>
        <p:txBody>
          <a:bodyPr/>
          <a:lstStyle/>
          <a:p>
            <a:r>
              <a:rPr lang="en-US" dirty="0" smtClean="0"/>
              <a:t>The best results for validation loss obtained for these models on the 3 datasets are tabulated below -</a:t>
            </a:r>
            <a:endParaRPr lang="en-US"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21</a:t>
            </a:fld>
            <a:endParaRPr lang="en-IN"/>
          </a:p>
        </p:txBody>
      </p:sp>
      <p:pic>
        <p:nvPicPr>
          <p:cNvPr id="58371" name="Picture 3"/>
          <p:cNvPicPr>
            <a:picLocks noChangeAspect="1" noChangeArrowheads="1"/>
          </p:cNvPicPr>
          <p:nvPr/>
        </p:nvPicPr>
        <p:blipFill>
          <a:blip r:embed="rId3"/>
          <a:srcRect/>
          <a:stretch>
            <a:fillRect/>
          </a:stretch>
        </p:blipFill>
        <p:spPr bwMode="auto">
          <a:xfrm>
            <a:off x="1752599" y="1828800"/>
            <a:ext cx="7058494" cy="1752600"/>
          </a:xfrm>
          <a:prstGeom prst="rect">
            <a:avLst/>
          </a:prstGeom>
          <a:noFill/>
          <a:ln w="9525">
            <a:noFill/>
            <a:miter lim="800000"/>
            <a:headEnd/>
            <a:tailEnd/>
          </a:ln>
          <a:effectLst/>
        </p:spPr>
      </p:pic>
      <p:pic>
        <p:nvPicPr>
          <p:cNvPr id="2050" name="Picture 2" descr="https://lh4.googleusercontent.com/s-L_dm8uj684xBLPcqPej71Gg-1spuypHeq8bdx4RGf5opw-PHE8tEqhS-Hoy0PpFqa7JtBEjOi0foYbIrxIZAjgJSHvNAZgzcy4GZC7KmNrXf5lqX5SGdojlV7-yB6kCQ5k8n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598" y="3962400"/>
            <a:ext cx="6400802" cy="28429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61712" y="3625334"/>
            <a:ext cx="2999539" cy="369332"/>
          </a:xfrm>
          <a:prstGeom prst="rect">
            <a:avLst/>
          </a:prstGeom>
          <a:noFill/>
        </p:spPr>
        <p:txBody>
          <a:bodyPr wrap="none" rtlCol="0">
            <a:spAutoFit/>
          </a:bodyPr>
          <a:lstStyle/>
          <a:p>
            <a:r>
              <a:rPr lang="en-IN" dirty="0" smtClean="0"/>
              <a:t>Model 3 gives best results</a:t>
            </a:r>
            <a:endParaRPr lang="en-IN" dirty="0"/>
          </a:p>
        </p:txBody>
      </p:sp>
    </p:spTree>
    <p:extLst>
      <p:ext uri="{BB962C8B-B14F-4D97-AF65-F5344CB8AC3E}">
        <p14:creationId xmlns:p14="http://schemas.microsoft.com/office/powerpoint/2010/main" val="406733160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we presented a neural network model capable of predicting ratings of movies for different users.</a:t>
            </a:r>
          </a:p>
          <a:p>
            <a:r>
              <a:rPr lang="en-US" dirty="0" smtClean="0"/>
              <a:t>Empirically, our model is able to achieve similar results to state-of-the-art collaborative filtering techniques. Compared with other models and benchmarks, our neural network achieves much lower loss when predicting unrated items. It is capable of modeling higher-order dependencies and nonlinearities in the data. </a:t>
            </a:r>
          </a:p>
        </p:txBody>
      </p:sp>
      <p:sp>
        <p:nvSpPr>
          <p:cNvPr id="4" name="Slide Number Placeholder 3"/>
          <p:cNvSpPr>
            <a:spLocks noGrp="1"/>
          </p:cNvSpPr>
          <p:nvPr>
            <p:ph type="sldNum" sz="quarter" idx="12"/>
          </p:nvPr>
        </p:nvSpPr>
        <p:spPr/>
        <p:txBody>
          <a:bodyPr/>
          <a:lstStyle/>
          <a:p>
            <a:fld id="{7B777EE4-7873-465D-AB7F-4A84C85A4E78}" type="slidenum">
              <a:rPr lang="en-IN" smtClean="0"/>
              <a:pPr/>
              <a:t>22</a:t>
            </a:fld>
            <a:endParaRPr lang="en-IN"/>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IN" dirty="0" smtClean="0"/>
              <a:t>Future work</a:t>
            </a:r>
            <a:endParaRPr lang="en-IN" dirty="0"/>
          </a:p>
        </p:txBody>
      </p:sp>
      <p:sp>
        <p:nvSpPr>
          <p:cNvPr id="2" name="Content Placeholder 1"/>
          <p:cNvSpPr>
            <a:spLocks noGrp="1"/>
          </p:cNvSpPr>
          <p:nvPr>
            <p:ph idx="1"/>
          </p:nvPr>
        </p:nvSpPr>
        <p:spPr>
          <a:xfrm>
            <a:off x="1447800" y="1371600"/>
            <a:ext cx="7049185" cy="4800600"/>
          </a:xfrm>
        </p:spPr>
        <p:txBody>
          <a:bodyPr>
            <a:normAutofit fontScale="92500" lnSpcReduction="10000"/>
          </a:bodyPr>
          <a:lstStyle/>
          <a:p>
            <a:r>
              <a:rPr lang="en-IN" dirty="0" smtClean="0"/>
              <a:t>It  </a:t>
            </a:r>
            <a:r>
              <a:rPr lang="en-IN" dirty="0"/>
              <a:t>is found that the data in the </a:t>
            </a:r>
            <a:r>
              <a:rPr lang="en-IN" dirty="0" err="1"/>
              <a:t>MovieLens</a:t>
            </a:r>
            <a:r>
              <a:rPr lang="en-IN" dirty="0"/>
              <a:t> data set and many similar data sets is well suited to using linear models. This may be due in part to the fact many of the data sets are inherently sparse and nonlinear models could </a:t>
            </a:r>
            <a:r>
              <a:rPr lang="en-IN" dirty="0" err="1"/>
              <a:t>overfit</a:t>
            </a:r>
            <a:r>
              <a:rPr lang="en-IN" dirty="0"/>
              <a:t> them and reduce their generalization. As a direction of future work, we are examining how to better incorporate the nonlinear component of the network</a:t>
            </a:r>
            <a:r>
              <a:rPr lang="en-IN" dirty="0" smtClean="0"/>
              <a:t>.</a:t>
            </a:r>
          </a:p>
          <a:p>
            <a:r>
              <a:rPr lang="en-IN" dirty="0" smtClean="0"/>
              <a:t> </a:t>
            </a:r>
            <a:r>
              <a:rPr lang="en-IN" dirty="0"/>
              <a:t>We are also looking at integrating both user and item descriptions with latent input variables to address the new user problem and the new item problem in a single model.</a:t>
            </a:r>
            <a:endParaRPr lang="en-IN" dirty="0"/>
          </a:p>
          <a:p>
            <a:r>
              <a:rPr lang="en-IN" dirty="0"/>
              <a:t>We can increase the size of data for better training of our model and improve on its result. </a:t>
            </a:r>
            <a:endParaRPr lang="en-IN" dirty="0" smtClean="0"/>
          </a:p>
          <a:p>
            <a:r>
              <a:rPr lang="en-IN" dirty="0" smtClean="0"/>
              <a:t>This </a:t>
            </a:r>
            <a:r>
              <a:rPr lang="en-IN" dirty="0"/>
              <a:t>model can also be used for other prediction systems  with little modification. </a:t>
            </a:r>
            <a:endParaRPr lang="en-IN" dirty="0" smtClean="0"/>
          </a:p>
          <a:p>
            <a:r>
              <a:rPr lang="en-IN" dirty="0" smtClean="0"/>
              <a:t>This </a:t>
            </a:r>
            <a:r>
              <a:rPr lang="en-IN" dirty="0"/>
              <a:t>model can be combined with sentimental analysis system for the comment section of movies to improve the results further. </a:t>
            </a:r>
            <a:endParaRPr lang="en-IN" dirty="0"/>
          </a:p>
          <a:p>
            <a:pPr marL="0" indent="0">
              <a:buNone/>
            </a:pPr>
            <a:endParaRPr lang="en-IN" dirty="0" smtClean="0"/>
          </a:p>
        </p:txBody>
      </p:sp>
      <p:sp>
        <p:nvSpPr>
          <p:cNvPr id="4" name="Slide Number Placeholder 3"/>
          <p:cNvSpPr>
            <a:spLocks noGrp="1"/>
          </p:cNvSpPr>
          <p:nvPr>
            <p:ph type="sldNum" sz="quarter" idx="12"/>
          </p:nvPr>
        </p:nvSpPr>
        <p:spPr/>
        <p:txBody>
          <a:bodyPr/>
          <a:lstStyle/>
          <a:p>
            <a:fld id="{7B777EE4-7873-465D-AB7F-4A84C85A4E78}" type="slidenum">
              <a:rPr lang="en-IN" smtClean="0"/>
              <a:pPr/>
              <a:t>23</a:t>
            </a:fld>
            <a:endParaRPr lang="en-IN"/>
          </a:p>
        </p:txBody>
      </p:sp>
    </p:spTree>
    <p:extLst>
      <p:ext uri="{BB962C8B-B14F-4D97-AF65-F5344CB8AC3E}">
        <p14:creationId xmlns:p14="http://schemas.microsoft.com/office/powerpoint/2010/main" val="7794446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IN" dirty="0" smtClean="0"/>
              <a:t>References</a:t>
            </a:r>
            <a:endParaRPr lang="en-IN" dirty="0"/>
          </a:p>
        </p:txBody>
      </p:sp>
      <p:sp>
        <p:nvSpPr>
          <p:cNvPr id="2" name="Content Placeholder 1"/>
          <p:cNvSpPr>
            <a:spLocks noGrp="1"/>
          </p:cNvSpPr>
          <p:nvPr>
            <p:ph idx="1"/>
          </p:nvPr>
        </p:nvSpPr>
        <p:spPr>
          <a:xfrm>
            <a:off x="1600201" y="1371600"/>
            <a:ext cx="6934200" cy="4539622"/>
          </a:xfrm>
        </p:spPr>
        <p:txBody>
          <a:bodyPr>
            <a:normAutofit fontScale="70000" lnSpcReduction="20000"/>
          </a:bodyPr>
          <a:lstStyle/>
          <a:p>
            <a:r>
              <a:rPr lang="en-IN" dirty="0"/>
              <a:t>[1]  F. Maxwell Harper and Joseph A. </a:t>
            </a:r>
            <a:r>
              <a:rPr lang="en-IN" dirty="0" err="1"/>
              <a:t>Konstan</a:t>
            </a:r>
            <a:r>
              <a:rPr lang="en-IN" dirty="0"/>
              <a:t>. “The </a:t>
            </a:r>
            <a:r>
              <a:rPr lang="en-IN" dirty="0" err="1"/>
              <a:t>MovieLens</a:t>
            </a:r>
            <a:r>
              <a:rPr lang="en-IN" dirty="0"/>
              <a:t> Datasets: History and    </a:t>
            </a:r>
            <a:r>
              <a:rPr lang="en-IN" dirty="0" smtClean="0"/>
              <a:t>Context</a:t>
            </a:r>
            <a:r>
              <a:rPr lang="en-IN" dirty="0"/>
              <a:t>”. In: ACM Trans. Interact. </a:t>
            </a:r>
            <a:r>
              <a:rPr lang="en-IN" dirty="0" err="1"/>
              <a:t>Intell</a:t>
            </a:r>
            <a:r>
              <a:rPr lang="en-IN" dirty="0"/>
              <a:t>. Syst. 5.4 (Dec. 2015), 19:1–19:19. </a:t>
            </a:r>
            <a:r>
              <a:rPr lang="en-IN" dirty="0" err="1"/>
              <a:t>Issn</a:t>
            </a:r>
            <a:r>
              <a:rPr lang="en-IN" dirty="0"/>
              <a:t>: 2160-6455. </a:t>
            </a:r>
            <a:r>
              <a:rPr lang="en-IN" dirty="0" err="1"/>
              <a:t>doi</a:t>
            </a:r>
            <a:r>
              <a:rPr lang="en-IN" dirty="0"/>
              <a:t>: 10.1145/2827872. url: http://doi.acm.org/10.1145/2827872.</a:t>
            </a:r>
            <a:endParaRPr lang="en-IN" dirty="0"/>
          </a:p>
          <a:p>
            <a:r>
              <a:rPr lang="en-IN" dirty="0"/>
              <a:t/>
            </a:r>
            <a:br>
              <a:rPr lang="en-IN" dirty="0"/>
            </a:br>
            <a:r>
              <a:rPr lang="en-IN" dirty="0"/>
              <a:t>[2]  T. M. Mitchell. Machine Learning, volume 1. McGraw-Hill New York, 1997.</a:t>
            </a:r>
            <a:endParaRPr lang="en-IN" dirty="0"/>
          </a:p>
          <a:p>
            <a:r>
              <a:rPr lang="en-IN" dirty="0"/>
              <a:t/>
            </a:r>
            <a:br>
              <a:rPr lang="en-IN" dirty="0"/>
            </a:br>
            <a:r>
              <a:rPr lang="en-IN" dirty="0"/>
              <a:t>[3]  R. D. Burke. Hybrid recommender systems: Survey and experiments. User </a:t>
            </a:r>
            <a:r>
              <a:rPr lang="en-IN" dirty="0" err="1"/>
              <a:t>Modeling</a:t>
            </a:r>
            <a:r>
              <a:rPr lang="en-IN" dirty="0"/>
              <a:t> and User-Adapted Interaction, 12(4):331–370, 2002</a:t>
            </a:r>
            <a:endParaRPr lang="en-IN" dirty="0"/>
          </a:p>
          <a:p>
            <a:r>
              <a:rPr lang="en-IN" dirty="0"/>
              <a:t/>
            </a:r>
            <a:br>
              <a:rPr lang="en-IN" dirty="0"/>
            </a:br>
            <a:r>
              <a:rPr lang="en-IN" dirty="0"/>
              <a:t>[4]  MMDS course slides; Jeffrey Ullman; http://infolab.stanford.edu/ </a:t>
            </a:r>
            <a:r>
              <a:rPr lang="en-IN" dirty="0" err="1"/>
              <a:t>ullman</a:t>
            </a:r>
            <a:r>
              <a:rPr lang="en-IN" dirty="0"/>
              <a:t>/</a:t>
            </a:r>
            <a:r>
              <a:rPr lang="en-IN" dirty="0" err="1"/>
              <a:t>mmds</a:t>
            </a:r>
            <a:r>
              <a:rPr lang="en-IN" dirty="0"/>
              <a:t>/ch9.pdf</a:t>
            </a:r>
            <a:endParaRPr lang="en-IN" dirty="0"/>
          </a:p>
          <a:p>
            <a:r>
              <a:rPr lang="en-IN" dirty="0"/>
              <a:t/>
            </a:r>
            <a:br>
              <a:rPr lang="en-IN" dirty="0"/>
            </a:br>
            <a:r>
              <a:rPr lang="en-IN" dirty="0"/>
              <a:t>[5]  Michael S. </a:t>
            </a:r>
            <a:r>
              <a:rPr lang="en-IN" dirty="0" err="1"/>
              <a:t>Gashler</a:t>
            </a:r>
            <a:r>
              <a:rPr lang="en-IN" dirty="0"/>
              <a:t> Ph.D. A Hybrid Latent Variable Neural Network Model for Item Recommendation; https://arxiv.org/pdf/1406.2235.pdf</a:t>
            </a:r>
            <a:endParaRPr lang="en-IN" dirty="0"/>
          </a:p>
          <a:p>
            <a:r>
              <a:rPr lang="en-IN" dirty="0"/>
              <a:t/>
            </a:r>
            <a:br>
              <a:rPr lang="en-IN" dirty="0"/>
            </a:br>
            <a:r>
              <a:rPr lang="en-IN" dirty="0"/>
              <a:t>[6]  Francesco Ricci et al. Recommender Systems Handbook. 1st. New York, NY, USA:</a:t>
            </a:r>
            <a:endParaRPr lang="en-IN" dirty="0"/>
          </a:p>
          <a:p>
            <a:r>
              <a:rPr lang="en-IN" dirty="0"/>
              <a:t>Springer-</a:t>
            </a:r>
            <a:r>
              <a:rPr lang="en-IN" dirty="0" err="1"/>
              <a:t>Verlag</a:t>
            </a:r>
            <a:r>
              <a:rPr lang="en-IN" dirty="0"/>
              <a:t> New York, Inc., 2010. </a:t>
            </a:r>
            <a:r>
              <a:rPr lang="en-IN" dirty="0" err="1"/>
              <a:t>isbn</a:t>
            </a:r>
            <a:r>
              <a:rPr lang="en-IN" dirty="0"/>
              <a:t>: 0387858199, 9780387858197.</a:t>
            </a:r>
            <a:endParaRPr lang="en-IN" dirty="0"/>
          </a:p>
          <a:p>
            <a:r>
              <a:rPr lang="en-IN" dirty="0"/>
              <a:t/>
            </a:r>
            <a:br>
              <a:rPr lang="en-IN" dirty="0"/>
            </a:br>
            <a:r>
              <a:rPr lang="en-IN" dirty="0"/>
              <a:t>[7]  E. </a:t>
            </a:r>
            <a:r>
              <a:rPr lang="en-IN" dirty="0" err="1"/>
              <a:t>Vozalis</a:t>
            </a:r>
            <a:r>
              <a:rPr lang="en-IN" dirty="0"/>
              <a:t> and et al. Analysis of Recommender Systems’ Algorithms</a:t>
            </a:r>
            <a:r>
              <a:rPr lang="en-IN" dirty="0" smtClean="0"/>
              <a:t>.</a:t>
            </a:r>
            <a:endParaRPr lang="en-IN" dirty="0"/>
          </a:p>
          <a:p>
            <a:endParaRPr lang="en-IN" dirty="0"/>
          </a:p>
          <a:p>
            <a:pPr marL="850392" lvl="1" indent="-457200">
              <a:buFont typeface="+mj-lt"/>
              <a:buAutoNum type="arabicPeriod"/>
            </a:pPr>
            <a:endParaRPr lang="en-IN" dirty="0" smtClean="0"/>
          </a:p>
          <a:p>
            <a:pPr marL="850392" lvl="1" indent="-457200">
              <a:buFont typeface="+mj-lt"/>
              <a:buAutoNum type="arabicPeriod"/>
            </a:pPr>
            <a:endParaRPr lang="en-IN"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24</a:t>
            </a:fld>
            <a:endParaRPr lang="en-IN"/>
          </a:p>
        </p:txBody>
      </p:sp>
    </p:spTree>
    <p:extLst>
      <p:ext uri="{BB962C8B-B14F-4D97-AF65-F5344CB8AC3E}">
        <p14:creationId xmlns:p14="http://schemas.microsoft.com/office/powerpoint/2010/main" val="13126245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0267" y="2967335"/>
            <a:ext cx="4243470"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2" name="Slide Number Placeholder 1"/>
          <p:cNvSpPr>
            <a:spLocks noGrp="1"/>
          </p:cNvSpPr>
          <p:nvPr>
            <p:ph type="sldNum" sz="quarter" idx="12"/>
          </p:nvPr>
        </p:nvSpPr>
        <p:spPr/>
        <p:txBody>
          <a:bodyPr/>
          <a:lstStyle/>
          <a:p>
            <a:fld id="{7B777EE4-7873-465D-AB7F-4A84C85A4E78}" type="slidenum">
              <a:rPr lang="en-IN" smtClean="0"/>
              <a:pPr/>
              <a:t>25</a:t>
            </a:fld>
            <a:endParaRPr lang="en-IN"/>
          </a:p>
        </p:txBody>
      </p:sp>
    </p:spTree>
    <p:extLst>
      <p:ext uri="{BB962C8B-B14F-4D97-AF65-F5344CB8AC3E}">
        <p14:creationId xmlns:p14="http://schemas.microsoft.com/office/powerpoint/2010/main" val="32557778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pPr>
              <a:buNone/>
            </a:pPr>
            <a:r>
              <a:rPr lang="en-IN" dirty="0" smtClean="0"/>
              <a:t>     To design a Movie Recommender System that would predict the  rating of a particular  movie for a user and subsequently give suggestions of a list of movies that he/she is most likely to watch based on this rating.</a:t>
            </a:r>
          </a:p>
          <a:p>
            <a:endParaRPr lang="en-US"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3</a:t>
            </a:fld>
            <a:endParaRPr lang="en-IN"/>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5683" y="188640"/>
            <a:ext cx="7772400" cy="720080"/>
          </a:xfrm>
        </p:spPr>
        <p:txBody>
          <a:bodyPr>
            <a:normAutofit fontScale="90000"/>
          </a:bodyPr>
          <a:lstStyle/>
          <a:p>
            <a:pPr algn="ctr"/>
            <a:r>
              <a:rPr lang="en-IN" dirty="0" smtClean="0"/>
              <a:t>Related Works</a:t>
            </a:r>
            <a:endParaRPr lang="en-IN" dirty="0"/>
          </a:p>
        </p:txBody>
      </p:sp>
      <p:sp>
        <p:nvSpPr>
          <p:cNvPr id="3" name="Subtitle 2"/>
          <p:cNvSpPr>
            <a:spLocks noGrp="1"/>
          </p:cNvSpPr>
          <p:nvPr>
            <p:ph type="subTitle" idx="1"/>
          </p:nvPr>
        </p:nvSpPr>
        <p:spPr>
          <a:xfrm>
            <a:off x="671286" y="908720"/>
            <a:ext cx="8221194" cy="4752528"/>
          </a:xfrm>
        </p:spPr>
        <p:txBody>
          <a:bodyPr>
            <a:noAutofit/>
          </a:bodyPr>
          <a:lstStyle/>
          <a:p>
            <a:pPr marL="457200" indent="-457200" algn="l">
              <a:buFont typeface="Wingdings" panose="05000000000000000000" pitchFamily="2" charset="2"/>
              <a:buChar char="q"/>
            </a:pPr>
            <a:r>
              <a:rPr lang="en-IN" sz="1600" dirty="0">
                <a:solidFill>
                  <a:schemeClr val="tx1"/>
                </a:solidFill>
              </a:rPr>
              <a:t>Many recommendation systems have been developed over the past decades. </a:t>
            </a:r>
          </a:p>
          <a:p>
            <a:pPr marL="457200" indent="-457200" algn="l">
              <a:buFont typeface="Wingdings" panose="05000000000000000000" pitchFamily="2" charset="2"/>
              <a:buChar char="q"/>
            </a:pPr>
            <a:r>
              <a:rPr lang="en-IN" sz="1600" dirty="0" smtClean="0">
                <a:solidFill>
                  <a:schemeClr val="tx1"/>
                </a:solidFill>
              </a:rPr>
              <a:t>These </a:t>
            </a:r>
            <a:r>
              <a:rPr lang="en-IN" sz="1600" dirty="0">
                <a:solidFill>
                  <a:schemeClr val="tx1"/>
                </a:solidFill>
              </a:rPr>
              <a:t>systems use different approaches like collaborative approach, content based </a:t>
            </a:r>
            <a:r>
              <a:rPr lang="en-IN" sz="1600" dirty="0" smtClean="0">
                <a:solidFill>
                  <a:schemeClr val="tx1"/>
                </a:solidFill>
              </a:rPr>
              <a:t>approach, </a:t>
            </a:r>
            <a:r>
              <a:rPr lang="en-IN" sz="1600" dirty="0">
                <a:solidFill>
                  <a:schemeClr val="tx1"/>
                </a:solidFill>
              </a:rPr>
              <a:t>hybrid approach etc.</a:t>
            </a:r>
          </a:p>
          <a:p>
            <a:pPr marL="457200" indent="-457200" algn="l">
              <a:buFont typeface="Wingdings" panose="05000000000000000000" pitchFamily="2" charset="2"/>
              <a:buChar char="q"/>
            </a:pPr>
            <a:r>
              <a:rPr lang="en-IN" sz="1600" dirty="0" smtClean="0">
                <a:solidFill>
                  <a:schemeClr val="tx1"/>
                </a:solidFill>
              </a:rPr>
              <a:t>Looking </a:t>
            </a:r>
            <a:r>
              <a:rPr lang="en-IN" sz="1600" dirty="0">
                <a:solidFill>
                  <a:schemeClr val="tx1"/>
                </a:solidFill>
              </a:rPr>
              <a:t>at the purchase </a:t>
            </a:r>
            <a:r>
              <a:rPr lang="en-IN" sz="1600" dirty="0" smtClean="0">
                <a:solidFill>
                  <a:schemeClr val="tx1"/>
                </a:solidFill>
              </a:rPr>
              <a:t>behaviour </a:t>
            </a:r>
            <a:r>
              <a:rPr lang="en-IN" sz="1600" dirty="0">
                <a:solidFill>
                  <a:schemeClr val="tx1"/>
                </a:solidFill>
              </a:rPr>
              <a:t>and history of the shoppers, Lawrence et al. 2001 presented a recommender system.</a:t>
            </a:r>
          </a:p>
          <a:p>
            <a:pPr marL="457200" indent="-457200" algn="l">
              <a:buFont typeface="Wingdings" panose="05000000000000000000" pitchFamily="2" charset="2"/>
              <a:buChar char="q"/>
            </a:pPr>
            <a:r>
              <a:rPr lang="en-IN" sz="1600" dirty="0" smtClean="0">
                <a:solidFill>
                  <a:schemeClr val="tx1"/>
                </a:solidFill>
              </a:rPr>
              <a:t>To </a:t>
            </a:r>
            <a:r>
              <a:rPr lang="en-IN" sz="1600" dirty="0">
                <a:solidFill>
                  <a:schemeClr val="tx1"/>
                </a:solidFill>
              </a:rPr>
              <a:t>find the potential customers most of the recommendation systems today use ratings given by previous users. These ratings are further used to predict and recommend the item of one’s choice</a:t>
            </a:r>
            <a:r>
              <a:rPr lang="en-IN" sz="1600" dirty="0" smtClean="0">
                <a:solidFill>
                  <a:schemeClr val="tx1"/>
                </a:solidFill>
              </a:rPr>
              <a:t>.</a:t>
            </a:r>
          </a:p>
          <a:p>
            <a:pPr marL="457200" indent="-457200" algn="l">
              <a:buFont typeface="Wingdings" panose="05000000000000000000" pitchFamily="2" charset="2"/>
              <a:buChar char="q"/>
            </a:pPr>
            <a:endParaRPr lang="en-IN" sz="1600" dirty="0">
              <a:solidFill>
                <a:schemeClr val="tx1"/>
              </a:solidFill>
            </a:endParaRPr>
          </a:p>
          <a:p>
            <a:pPr marL="457200" indent="-457200" algn="l">
              <a:buFont typeface="Wingdings" panose="05000000000000000000" pitchFamily="2" charset="2"/>
              <a:buChar char="q"/>
            </a:pPr>
            <a:r>
              <a:rPr lang="en-IN" sz="1600" dirty="0" smtClean="0">
                <a:solidFill>
                  <a:schemeClr val="tx1"/>
                </a:solidFill>
              </a:rPr>
              <a:t>In </a:t>
            </a:r>
            <a:r>
              <a:rPr lang="en-IN" sz="1600" dirty="0">
                <a:solidFill>
                  <a:schemeClr val="tx1"/>
                </a:solidFill>
              </a:rPr>
              <a:t>2007 </a:t>
            </a:r>
            <a:r>
              <a:rPr lang="en-IN" sz="1600" dirty="0" err="1">
                <a:solidFill>
                  <a:schemeClr val="tx1"/>
                </a:solidFill>
              </a:rPr>
              <a:t>Weng</a:t>
            </a:r>
            <a:r>
              <a:rPr lang="en-IN" sz="1600" dirty="0">
                <a:solidFill>
                  <a:schemeClr val="tx1"/>
                </a:solidFill>
              </a:rPr>
              <a:t>, Lin and Chen performed an evaluation study which says using </a:t>
            </a:r>
            <a:r>
              <a:rPr lang="en-IN" sz="1600" b="1" dirty="0">
                <a:solidFill>
                  <a:schemeClr val="tx1"/>
                </a:solidFill>
              </a:rPr>
              <a:t>multidimensional analysis</a:t>
            </a:r>
            <a:r>
              <a:rPr lang="en-IN" sz="1600" dirty="0">
                <a:solidFill>
                  <a:schemeClr val="tx1"/>
                </a:solidFill>
              </a:rPr>
              <a:t> and additional customer’s profile increases the recommendation quality.</a:t>
            </a:r>
          </a:p>
          <a:p>
            <a:pPr marL="457200" indent="-457200" algn="l">
              <a:buFont typeface="Wingdings" panose="05000000000000000000" pitchFamily="2" charset="2"/>
              <a:buChar char="q"/>
            </a:pPr>
            <a:r>
              <a:rPr lang="en-IN" sz="1600" dirty="0" err="1">
                <a:solidFill>
                  <a:schemeClr val="tx1"/>
                </a:solidFill>
              </a:rPr>
              <a:t>Weng</a:t>
            </a:r>
            <a:r>
              <a:rPr lang="en-IN" sz="1600" dirty="0">
                <a:solidFill>
                  <a:schemeClr val="tx1"/>
                </a:solidFill>
              </a:rPr>
              <a:t> used MD recommendation model (multidimensional recommendation model) for this purpose. multidimensional recommendation model was proposed by Tuzhilin and Adomavicius (2001</a:t>
            </a:r>
            <a:r>
              <a:rPr lang="en-IN" sz="1600" dirty="0" smtClean="0">
                <a:solidFill>
                  <a:schemeClr val="tx1"/>
                </a:solidFill>
              </a:rPr>
              <a:t>).</a:t>
            </a:r>
            <a:r>
              <a:rPr lang="en-IN" sz="1600" dirty="0">
                <a:solidFill>
                  <a:schemeClr val="tx1"/>
                </a:solidFill>
              </a:rPr>
              <a:t/>
            </a:r>
            <a:br>
              <a:rPr lang="en-IN" sz="1600" dirty="0">
                <a:solidFill>
                  <a:schemeClr val="tx1"/>
                </a:solidFill>
              </a:rPr>
            </a:br>
            <a:endParaRPr lang="en-IN" sz="1600" dirty="0">
              <a:solidFill>
                <a:schemeClr val="tx1"/>
              </a:solidFill>
            </a:endParaRPr>
          </a:p>
        </p:txBody>
      </p:sp>
      <p:sp>
        <p:nvSpPr>
          <p:cNvPr id="4" name="Slide Number Placeholder 3"/>
          <p:cNvSpPr>
            <a:spLocks noGrp="1"/>
          </p:cNvSpPr>
          <p:nvPr>
            <p:ph type="sldNum" sz="quarter" idx="12"/>
          </p:nvPr>
        </p:nvSpPr>
        <p:spPr/>
        <p:txBody>
          <a:bodyPr/>
          <a:lstStyle/>
          <a:p>
            <a:fld id="{7B777EE4-7873-465D-AB7F-4A84C85A4E78}" type="slidenum">
              <a:rPr lang="en-IN" smtClean="0"/>
              <a:pPr/>
              <a:t>4</a:t>
            </a:fld>
            <a:endParaRPr lang="en-IN"/>
          </a:p>
        </p:txBody>
      </p:sp>
    </p:spTree>
    <p:extLst>
      <p:ext uri="{BB962C8B-B14F-4D97-AF65-F5344CB8AC3E}">
        <p14:creationId xmlns:p14="http://schemas.microsoft.com/office/powerpoint/2010/main" val="28037897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ChangeArrowheads="1"/>
          </p:cNvSpPr>
          <p:nvPr/>
        </p:nvSpPr>
        <p:spPr bwMode="auto">
          <a:xfrm>
            <a:off x="444873" y="1081175"/>
            <a:ext cx="86991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smtClean="0">
                <a:ln>
                  <a:noFill/>
                </a:ln>
                <a:solidFill>
                  <a:srgbClr val="000000"/>
                </a:solidFill>
                <a:effectLst/>
                <a:cs typeface="Arial" panose="020B0604020202020204" pitchFamily="34" charset="0"/>
              </a:rPr>
              <a:t>(Summary of the research points)</a:t>
            </a:r>
            <a:endParaRPr kumimoji="0" lang="en-US" altLang="en-US" sz="120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smtClean="0">
                <a:ln>
                  <a:noFill/>
                </a:ln>
                <a:solidFill>
                  <a:srgbClr val="000000"/>
                </a:solidFill>
                <a:effectLst/>
                <a:cs typeface="Arial" panose="020B0604020202020204" pitchFamily="34" charset="0"/>
              </a:rPr>
              <a:t>In this research paper, k means algorithm was used for clustering of related data.</a:t>
            </a:r>
            <a:endParaRPr kumimoji="0" lang="en-US" altLang="en-US" sz="120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u="none" strike="noStrike" cap="none" normalizeH="0" baseline="0" dirty="0" smtClean="0">
                <a:ln>
                  <a:noFill/>
                </a:ln>
                <a:solidFill>
                  <a:srgbClr val="000000"/>
                </a:solidFill>
                <a:effectLst/>
                <a:cs typeface="Arial" panose="020B0604020202020204" pitchFamily="34" charset="0"/>
              </a:rPr>
              <a:t>  </a:t>
            </a:r>
            <a:endParaRPr kumimoji="0" lang="en-US" altLang="en-US" sz="80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u="none" strike="noStrike" cap="none" normalizeH="0" baseline="0" dirty="0" smtClean="0">
              <a:ln>
                <a:noFill/>
              </a:ln>
              <a:solidFill>
                <a:srgbClr val="000000"/>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u="none" strike="noStrike" cap="none" normalizeH="0" baseline="0" dirty="0" smtClean="0">
              <a:ln>
                <a:noFill/>
              </a:ln>
              <a:solidFill>
                <a:srgbClr val="000000"/>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smtClean="0">
                <a:ln>
                  <a:noFill/>
                </a:ln>
                <a:solidFill>
                  <a:srgbClr val="000000"/>
                </a:solidFill>
                <a:effectLst/>
                <a:cs typeface="Arial" panose="020B0604020202020204" pitchFamily="34" charset="0"/>
              </a:rPr>
              <a:t>The attributes used to calculate distance of each point from centroid are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u="none" strike="noStrike" cap="none" normalizeH="0" baseline="0" dirty="0" smtClean="0">
                <a:ln>
                  <a:noFill/>
                </a:ln>
                <a:solidFill>
                  <a:srgbClr val="000000"/>
                </a:solidFill>
                <a:effectLst/>
                <a:cs typeface="Arial" panose="020B0604020202020204" pitchFamily="34" charset="0"/>
              </a:rPr>
              <a:t>Genre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u="none" strike="noStrike" cap="none" normalizeH="0" baseline="0" dirty="0" smtClean="0">
                <a:ln>
                  <a:noFill/>
                </a:ln>
                <a:solidFill>
                  <a:srgbClr val="000000"/>
                </a:solidFill>
                <a:effectLst/>
                <a:cs typeface="Arial" panose="020B0604020202020204" pitchFamily="34" charset="0"/>
              </a:rPr>
              <a:t>Actor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u="none" strike="noStrike" cap="none" normalizeH="0" baseline="0" dirty="0" smtClean="0">
                <a:ln>
                  <a:noFill/>
                </a:ln>
                <a:solidFill>
                  <a:srgbClr val="000000"/>
                </a:solidFill>
                <a:effectLst/>
                <a:cs typeface="Arial" panose="020B0604020202020204" pitchFamily="34" charset="0"/>
              </a:rPr>
              <a:t>Director</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u="none" strike="noStrike" cap="none" normalizeH="0" baseline="0" dirty="0" smtClean="0">
                <a:ln>
                  <a:noFill/>
                </a:ln>
                <a:solidFill>
                  <a:srgbClr val="000000"/>
                </a:solidFill>
                <a:effectLst/>
                <a:cs typeface="Arial" panose="020B0604020202020204" pitchFamily="34" charset="0"/>
              </a:rPr>
              <a:t>Year</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u="none" strike="noStrike" cap="none" normalizeH="0" baseline="0" dirty="0" smtClean="0">
                <a:ln>
                  <a:noFill/>
                </a:ln>
                <a:solidFill>
                  <a:srgbClr val="000000"/>
                </a:solidFill>
                <a:effectLst/>
                <a:cs typeface="Arial" panose="020B0604020202020204" pitchFamily="34" charset="0"/>
              </a:rPr>
              <a:t>Rating</a:t>
            </a:r>
            <a:endParaRPr kumimoji="0" lang="en-US" altLang="en-US" sz="14800" u="none" strike="noStrike" cap="none" normalizeH="0" baseline="0" dirty="0" smtClean="0">
              <a:ln>
                <a:noFill/>
              </a:ln>
              <a:solidFill>
                <a:srgbClr val="000000"/>
              </a:solidFill>
              <a:effectLst/>
              <a:cs typeface="Arial" panose="020B0604020202020204" pitchFamily="34" charset="0"/>
            </a:endParaRPr>
          </a:p>
        </p:txBody>
      </p:sp>
      <p:pic>
        <p:nvPicPr>
          <p:cNvPr id="1032" name="Picture 8" descr="https://lh4.googleusercontent.com/uyQO1TDO6IIfHCw5zLVqR5UG_ROAXNBapJknqvrnGnV968Gp0x0XgspqEp5Kj6CAxmkeOgS0U20hsDHqLkU2rN7kVoQr4vjKqum0cyKFXsBdVI4Z1oajdbLIw4OaDZ6HeoTXlvV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356992"/>
            <a:ext cx="4248472" cy="3173558"/>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7B777EE4-7873-465D-AB7F-4A84C85A4E78}" type="slidenum">
              <a:rPr lang="en-IN" smtClean="0"/>
              <a:pPr/>
              <a:t>5</a:t>
            </a:fld>
            <a:endParaRPr lang="en-IN" dirty="0"/>
          </a:p>
        </p:txBody>
      </p:sp>
    </p:spTree>
    <p:extLst>
      <p:ext uri="{BB962C8B-B14F-4D97-AF65-F5344CB8AC3E}">
        <p14:creationId xmlns:p14="http://schemas.microsoft.com/office/powerpoint/2010/main" val="20691950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964488" cy="1004656"/>
          </a:xfrm>
        </p:spPr>
        <p:txBody>
          <a:bodyPr>
            <a:normAutofit fontScale="90000"/>
          </a:bodyPr>
          <a:lstStyle/>
          <a:p>
            <a:r>
              <a:rPr lang="en-IN" dirty="0"/>
              <a:t>Introduction to Recommendation System</a:t>
            </a:r>
            <a:br>
              <a:rPr lang="en-IN" dirty="0"/>
            </a:br>
            <a:endParaRPr lang="en-IN" dirty="0"/>
          </a:p>
        </p:txBody>
      </p:sp>
      <p:sp>
        <p:nvSpPr>
          <p:cNvPr id="3" name="Content Placeholder 2"/>
          <p:cNvSpPr>
            <a:spLocks noGrp="1"/>
          </p:cNvSpPr>
          <p:nvPr>
            <p:ph idx="1"/>
          </p:nvPr>
        </p:nvSpPr>
        <p:spPr>
          <a:xfrm>
            <a:off x="457200" y="1628800"/>
            <a:ext cx="8229600" cy="4378491"/>
          </a:xfrm>
        </p:spPr>
        <p:txBody>
          <a:bodyPr>
            <a:normAutofit/>
          </a:bodyPr>
          <a:lstStyle/>
          <a:p>
            <a:pPr marL="109728" indent="0">
              <a:buNone/>
            </a:pPr>
            <a:r>
              <a:rPr lang="en-IN" sz="1800" dirty="0" smtClean="0"/>
              <a:t>Recommendation system is an information filtering technique which provides users with information, which he/she may be interested in.</a:t>
            </a:r>
            <a:endParaRPr lang="en-IN" sz="1800" dirty="0"/>
          </a:p>
        </p:txBody>
      </p:sp>
      <p:pic>
        <p:nvPicPr>
          <p:cNvPr id="1026" name="Picture 2" descr="C:\Users\Shikhar\Desktop\project\Screenshot (17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80" y="2276872"/>
            <a:ext cx="7908640" cy="446449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7B777EE4-7873-465D-AB7F-4A84C85A4E78}" type="slidenum">
              <a:rPr lang="en-IN" smtClean="0"/>
              <a:pPr/>
              <a:t>6</a:t>
            </a:fld>
            <a:endParaRPr lang="en-IN"/>
          </a:p>
        </p:txBody>
      </p:sp>
    </p:spTree>
    <p:extLst>
      <p:ext uri="{BB962C8B-B14F-4D97-AF65-F5344CB8AC3E}">
        <p14:creationId xmlns:p14="http://schemas.microsoft.com/office/powerpoint/2010/main" val="10567064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ikhar\Desktop\Collaborative-and content based filter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76" y="2708920"/>
            <a:ext cx="8604448" cy="38610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pPr algn="ctr"/>
            <a:r>
              <a:rPr lang="en-IN" dirty="0" smtClean="0"/>
              <a:t>Types of recommendations</a:t>
            </a:r>
            <a:endParaRPr lang="en-IN" dirty="0"/>
          </a:p>
        </p:txBody>
      </p:sp>
      <p:sp>
        <p:nvSpPr>
          <p:cNvPr id="2" name="Content Placeholder 1"/>
          <p:cNvSpPr>
            <a:spLocks noGrp="1"/>
          </p:cNvSpPr>
          <p:nvPr>
            <p:ph idx="1"/>
          </p:nvPr>
        </p:nvSpPr>
        <p:spPr>
          <a:xfrm>
            <a:off x="1475656" y="1772816"/>
            <a:ext cx="6591985" cy="3777622"/>
          </a:xfrm>
        </p:spPr>
        <p:txBody>
          <a:bodyPr/>
          <a:lstStyle/>
          <a:p>
            <a:r>
              <a:rPr lang="en-IN" dirty="0" smtClean="0"/>
              <a:t>Collaborative filtering</a:t>
            </a:r>
            <a:endParaRPr lang="en-IN" dirty="0"/>
          </a:p>
          <a:p>
            <a:r>
              <a:rPr lang="en-IN" dirty="0" smtClean="0"/>
              <a:t>Content based filtering</a:t>
            </a:r>
          </a:p>
        </p:txBody>
      </p:sp>
      <p:sp>
        <p:nvSpPr>
          <p:cNvPr id="4" name="Slide Number Placeholder 3"/>
          <p:cNvSpPr>
            <a:spLocks noGrp="1"/>
          </p:cNvSpPr>
          <p:nvPr>
            <p:ph type="sldNum" sz="quarter" idx="12"/>
          </p:nvPr>
        </p:nvSpPr>
        <p:spPr/>
        <p:txBody>
          <a:bodyPr/>
          <a:lstStyle/>
          <a:p>
            <a:fld id="{7B777EE4-7873-465D-AB7F-4A84C85A4E78}" type="slidenum">
              <a:rPr lang="en-IN" smtClean="0"/>
              <a:pPr/>
              <a:t>7</a:t>
            </a:fld>
            <a:endParaRPr lang="en-IN"/>
          </a:p>
        </p:txBody>
      </p:sp>
    </p:spTree>
    <p:extLst>
      <p:ext uri="{BB962C8B-B14F-4D97-AF65-F5344CB8AC3E}">
        <p14:creationId xmlns:p14="http://schemas.microsoft.com/office/powerpoint/2010/main" val="26564350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a:xfrm>
            <a:off x="1942415" y="2133600"/>
            <a:ext cx="6591985" cy="3352800"/>
          </a:xfrm>
        </p:spPr>
        <p:txBody>
          <a:bodyPr>
            <a:normAutofit/>
          </a:bodyPr>
          <a:lstStyle/>
          <a:p>
            <a:r>
              <a:rPr lang="en-US" dirty="0" smtClean="0"/>
              <a:t>Given a data set of </a:t>
            </a:r>
            <a:r>
              <a:rPr lang="en-US" i="1" dirty="0" smtClean="0"/>
              <a:t>n</a:t>
            </a:r>
            <a:r>
              <a:rPr lang="en-US" dirty="0" smtClean="0"/>
              <a:t> statistical units, a linear regression model assumes that the relationship between the dependent variable </a:t>
            </a:r>
            <a:r>
              <a:rPr lang="en-US" i="1" dirty="0" smtClean="0"/>
              <a:t>y</a:t>
            </a:r>
            <a:r>
              <a:rPr lang="en-US" dirty="0" smtClean="0"/>
              <a:t> and the </a:t>
            </a:r>
            <a:r>
              <a:rPr lang="en-US" i="1" dirty="0" smtClean="0"/>
              <a:t>p</a:t>
            </a:r>
            <a:r>
              <a:rPr lang="en-US" dirty="0" smtClean="0"/>
              <a:t>-vector of </a:t>
            </a:r>
            <a:r>
              <a:rPr lang="en-US" dirty="0" err="1" smtClean="0"/>
              <a:t>regressors</a:t>
            </a:r>
            <a:r>
              <a:rPr lang="en-US" dirty="0" smtClean="0"/>
              <a:t> </a:t>
            </a:r>
            <a:r>
              <a:rPr lang="en-US" b="1" dirty="0" smtClean="0"/>
              <a:t>x</a:t>
            </a:r>
            <a:r>
              <a:rPr lang="en-US" dirty="0" smtClean="0"/>
              <a:t> is linear.</a:t>
            </a:r>
          </a:p>
          <a:p>
            <a:r>
              <a:rPr lang="en-US" dirty="0" smtClean="0"/>
              <a:t>Written in matrix notation as y= X</a:t>
            </a:r>
            <a:r>
              <a:rPr lang="el-GR" dirty="0" smtClean="0"/>
              <a:t>β</a:t>
            </a:r>
            <a:r>
              <a:rPr lang="en-US" dirty="0" smtClean="0"/>
              <a:t> + E</a:t>
            </a:r>
          </a:p>
          <a:p>
            <a:r>
              <a:rPr lang="en-US" dirty="0" smtClean="0"/>
              <a:t>Gradient </a:t>
            </a:r>
            <a:r>
              <a:rPr lang="en-US" dirty="0" smtClean="0"/>
              <a:t>Descent is a general function for minimizing a function, in this case the Mean Squared Error cost function</a:t>
            </a:r>
            <a:br>
              <a:rPr lang="en-US" dirty="0" smtClean="0"/>
            </a:br>
            <a:endParaRPr lang="en-US"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8</a:t>
            </a:fld>
            <a:endParaRPr lang="en-IN"/>
          </a:p>
        </p:txBody>
      </p:sp>
      <p:pic>
        <p:nvPicPr>
          <p:cNvPr id="1030" name="Picture 6"/>
          <p:cNvPicPr>
            <a:picLocks noChangeAspect="1" noChangeArrowheads="1"/>
          </p:cNvPicPr>
          <p:nvPr/>
        </p:nvPicPr>
        <p:blipFill>
          <a:blip r:embed="rId2"/>
          <a:srcRect/>
          <a:stretch>
            <a:fillRect/>
          </a:stretch>
        </p:blipFill>
        <p:spPr bwMode="auto">
          <a:xfrm>
            <a:off x="3276600" y="5334000"/>
            <a:ext cx="4427855" cy="7239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Neural Network</a:t>
            </a:r>
            <a:endParaRPr lang="en-IN" dirty="0"/>
          </a:p>
        </p:txBody>
      </p:sp>
      <p:sp>
        <p:nvSpPr>
          <p:cNvPr id="3" name="Content Placeholder 2"/>
          <p:cNvSpPr>
            <a:spLocks noGrp="1"/>
          </p:cNvSpPr>
          <p:nvPr>
            <p:ph idx="1"/>
          </p:nvPr>
        </p:nvSpPr>
        <p:spPr>
          <a:xfrm>
            <a:off x="1907704" y="1447604"/>
            <a:ext cx="6591985" cy="3777622"/>
          </a:xfrm>
        </p:spPr>
        <p:txBody>
          <a:bodyPr/>
          <a:lstStyle/>
          <a:p>
            <a:pPr marL="0" indent="0">
              <a:buNone/>
            </a:pPr>
            <a:r>
              <a:rPr lang="en-IN" dirty="0" smtClean="0"/>
              <a:t>It is </a:t>
            </a:r>
            <a:r>
              <a:rPr lang="en-IN" dirty="0"/>
              <a:t>based on a collection of connected units or nodes called </a:t>
            </a:r>
            <a:r>
              <a:rPr lang="en-IN" dirty="0" smtClean="0"/>
              <a:t>artificial neurons. Each </a:t>
            </a:r>
            <a:r>
              <a:rPr lang="en-IN" dirty="0"/>
              <a:t>connection </a:t>
            </a:r>
            <a:r>
              <a:rPr lang="en-IN" dirty="0" smtClean="0"/>
              <a:t>between </a:t>
            </a:r>
            <a:r>
              <a:rPr lang="en-IN" dirty="0"/>
              <a:t>artificial neurons can transmit a signal from one to another. The artificial neuron that receives the signal can process it and then signal artificial neurons connected to it</a:t>
            </a:r>
            <a:r>
              <a:rPr lang="en-IN" dirty="0" smtClean="0"/>
              <a:t>.</a:t>
            </a:r>
          </a:p>
          <a:p>
            <a:endParaRPr lang="en-IN" dirty="0"/>
          </a:p>
        </p:txBody>
      </p:sp>
      <p:sp>
        <p:nvSpPr>
          <p:cNvPr id="4" name="Slide Number Placeholder 3"/>
          <p:cNvSpPr>
            <a:spLocks noGrp="1"/>
          </p:cNvSpPr>
          <p:nvPr>
            <p:ph type="sldNum" sz="quarter" idx="12"/>
          </p:nvPr>
        </p:nvSpPr>
        <p:spPr/>
        <p:txBody>
          <a:bodyPr/>
          <a:lstStyle/>
          <a:p>
            <a:fld id="{7B777EE4-7873-465D-AB7F-4A84C85A4E78}" type="slidenum">
              <a:rPr lang="en-IN" smtClean="0"/>
              <a:pPr/>
              <a:t>9</a:t>
            </a:fld>
            <a:endParaRPr lang="en-IN"/>
          </a:p>
        </p:txBody>
      </p:sp>
      <p:pic>
        <p:nvPicPr>
          <p:cNvPr id="1026" name="Picture 2" descr="C:\Users\Shikhar\Desktop\nural-network_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501007"/>
            <a:ext cx="7066945" cy="297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7156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998</TotalTime>
  <Words>1487</Words>
  <Application>Microsoft Office PowerPoint</Application>
  <PresentationFormat>On-screen Show (4:3)</PresentationFormat>
  <Paragraphs>172</Paragraphs>
  <Slides>25</Slides>
  <Notes>8</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Wisp</vt:lpstr>
      <vt:lpstr>PowerPoint Presentation</vt:lpstr>
      <vt:lpstr>PowerPoint Presentation</vt:lpstr>
      <vt:lpstr>Problem Statement</vt:lpstr>
      <vt:lpstr>Related Works</vt:lpstr>
      <vt:lpstr>PowerPoint Presentation</vt:lpstr>
      <vt:lpstr>Introduction to Recommendation System </vt:lpstr>
      <vt:lpstr>Types of recommendations</vt:lpstr>
      <vt:lpstr>Linear Regression</vt:lpstr>
      <vt:lpstr>Neural Network</vt:lpstr>
      <vt:lpstr>PROPOSED WORK</vt:lpstr>
      <vt:lpstr>Dataset Description</vt:lpstr>
      <vt:lpstr>Model Design – Latent factors</vt:lpstr>
      <vt:lpstr>Simulation:</vt:lpstr>
      <vt:lpstr>Models :</vt:lpstr>
      <vt:lpstr>PowerPoint Presentation</vt:lpstr>
      <vt:lpstr>PowerPoint Presentation</vt:lpstr>
      <vt:lpstr>Analysis:  </vt:lpstr>
      <vt:lpstr>PowerPoint Presentation</vt:lpstr>
      <vt:lpstr>PowerPoint Presentation</vt:lpstr>
      <vt:lpstr>PowerPoint Presentation</vt:lpstr>
      <vt:lpstr>Results:</vt:lpstr>
      <vt:lpstr>Conclusion:</vt:lpstr>
      <vt:lpstr>Future work</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dc:title>
  <dc:creator>Shikhar</dc:creator>
  <cp:lastModifiedBy>Shikhar</cp:lastModifiedBy>
  <cp:revision>72</cp:revision>
  <dcterms:created xsi:type="dcterms:W3CDTF">2017-12-01T08:12:02Z</dcterms:created>
  <dcterms:modified xsi:type="dcterms:W3CDTF">2018-05-16T20:47:07Z</dcterms:modified>
</cp:coreProperties>
</file>